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8" r:id="rId3"/>
    <p:sldId id="259" r:id="rId4"/>
    <p:sldId id="271" r:id="rId5"/>
    <p:sldId id="273" r:id="rId6"/>
    <p:sldId id="272" r:id="rId7"/>
    <p:sldId id="265" r:id="rId8"/>
    <p:sldId id="267" r:id="rId9"/>
    <p:sldId id="269" r:id="rId10"/>
    <p:sldId id="270" r:id="rId11"/>
    <p:sldId id="276" r:id="rId12"/>
    <p:sldId id="277" r:id="rId13"/>
    <p:sldId id="278" r:id="rId14"/>
    <p:sldId id="274" r:id="rId15"/>
    <p:sldId id="275" r:id="rId16"/>
  </p:sldIdLst>
  <p:sldSz cx="9144000" cy="6858000" type="screen4x3"/>
  <p:notesSz cx="6805613" cy="99393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66FF"/>
    <a:srgbClr val="000099"/>
    <a:srgbClr val="0C788E"/>
    <a:srgbClr val="422C16"/>
    <a:srgbClr val="025198"/>
    <a:srgbClr val="1C1C1C"/>
    <a:srgbClr val="660066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EDC2-E052-4C43-8E85-7A6FF3B14C2F}" type="datetimeFigureOut">
              <a:rPr lang="es-ES" smtClean="0"/>
              <a:pPr/>
              <a:t>22/07/2016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E6C63-DEB1-4075-9943-09352B1BDF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88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FF1FB-2416-4EAB-B644-2417BBDEB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95667-BF46-4C2F-9690-3E01C6019B3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0D62A-E1BD-4C57-9296-1C4E291BBDE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E06FA-1215-46DE-B2C4-4C2A2F92387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520CB-9F7C-4711-AD89-83600EF8265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B838-0C56-43C5-96EF-84715BCE84E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3DC87-9AC4-41B2-8295-6A3108E63EF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1AF3B-C521-4F63-9F34-C9E695A5457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285FB-1122-45B0-950C-B2F9853CCC3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C395-CA76-4551-B89B-B4D7CB0DAAA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EF8EC-970A-4681-80E3-27E0B245922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AAE0C-668F-4872-8E80-79F1319E316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A3BC1-746E-4251-9411-686243CA638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A3921-92F0-4306-A5D4-4AE9C6EF896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34043-B683-439F-81DE-D2EEFFC0D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612DE-D4F7-46E7-995C-61F7778B623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D555B-796F-4C33-8298-B20EA7FA733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AC0D1-43C0-448F-A9DD-1278CFF2EDD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48A2-FB31-40B2-A108-8BAFFBE4297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C9E4-F52B-4121-8C13-92A19E25B8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E8ABA-E73E-489B-B471-6A9571A729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2E2D7-5E99-4B0F-8F9B-30B354DA944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929-9E67-41A9-9BFF-DCE276EAFE5A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EA8AAA-4452-4FF0-A637-32559F3A782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tags" Target="../tags/tag9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0" Type="http://schemas.openxmlformats.org/officeDocument/2006/relationships/image" Target="../media/image6.emf"/><Relationship Id="rId4" Type="http://schemas.openxmlformats.org/officeDocument/2006/relationships/tags" Target="../tags/tag7.xml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23728" y="4684687"/>
            <a:ext cx="7560990" cy="544513"/>
          </a:xfrm>
          <a:noFill/>
          <a:ln/>
        </p:spPr>
        <p:txBody>
          <a:bodyPr/>
          <a:lstStyle/>
          <a:p>
            <a:r>
              <a:rPr lang="es-UY" sz="2800" b="1" dirty="0" smtClean="0">
                <a:solidFill>
                  <a:schemeClr val="bg1"/>
                </a:solidFill>
              </a:rPr>
              <a:t>Soluciones Multiexpress c.a</a:t>
            </a:r>
            <a:br>
              <a:rPr lang="es-UY" sz="2800" b="1" dirty="0" smtClean="0">
                <a:solidFill>
                  <a:schemeClr val="bg1"/>
                </a:solidFill>
              </a:rPr>
            </a:br>
            <a:r>
              <a:rPr lang="es-UY" sz="2800" b="1" dirty="0" smtClean="0">
                <a:solidFill>
                  <a:srgbClr val="FFFF00"/>
                </a:solidFill>
              </a:rPr>
              <a:t>“Brindando Soluciones para </a:t>
            </a:r>
            <a:br>
              <a:rPr lang="es-UY" sz="2800" b="1" dirty="0" smtClean="0">
                <a:solidFill>
                  <a:srgbClr val="FFFF00"/>
                </a:solidFill>
              </a:rPr>
            </a:br>
            <a:r>
              <a:rPr lang="es-UY" sz="2800" b="1" dirty="0" smtClean="0">
                <a:solidFill>
                  <a:srgbClr val="FFFF00"/>
                </a:solidFill>
              </a:rPr>
              <a:t>el mundo empresarial” 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611188" y="4652963"/>
            <a:ext cx="12969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UY" sz="3200" b="1" dirty="0" smtClean="0">
                <a:solidFill>
                  <a:srgbClr val="FFFFFF"/>
                </a:solidFill>
              </a:rPr>
              <a:t>Logo</a:t>
            </a:r>
            <a:endParaRPr lang="es-ES" sz="3200" b="1" dirty="0" smtClean="0">
              <a:solidFill>
                <a:srgbClr val="FFFFFF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293096"/>
            <a:ext cx="28033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3600" b="1" dirty="0" smtClean="0">
                <a:solidFill>
                  <a:schemeClr val="bg1"/>
                </a:solidFill>
              </a:rPr>
              <a:t>Cursos Gerenciales</a:t>
            </a:r>
            <a:endParaRPr lang="es-ES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78502"/>
              </p:ext>
            </p:extLst>
          </p:nvPr>
        </p:nvGraphicFramePr>
        <p:xfrm>
          <a:off x="108519" y="1412776"/>
          <a:ext cx="8999985" cy="540302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270481"/>
                <a:gridCol w="442622"/>
                <a:gridCol w="368852"/>
                <a:gridCol w="368852"/>
                <a:gridCol w="368852"/>
                <a:gridCol w="368852"/>
                <a:gridCol w="368852"/>
                <a:gridCol w="442622"/>
              </a:tblGrid>
              <a:tr h="351407">
                <a:tc rowSpan="2">
                  <a:txBody>
                    <a:bodyPr/>
                    <a:lstStyle/>
                    <a:p>
                      <a:pPr marL="1616075" indent="0" algn="ctr" fontAlgn="b"/>
                      <a:endParaRPr lang="es-VE" sz="105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47888" indent="0" algn="ctr" fontAlgn="b"/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ROL    </a:t>
                      </a:r>
                      <a:r>
                        <a:rPr lang="es-VE" sz="1050" u="none" strike="noStrike" dirty="0" smtClean="0">
                          <a:effectLst/>
                        </a:rPr>
                        <a:t>  </a:t>
                      </a:r>
                      <a:endParaRPr lang="es-VE" sz="1050" u="none" strike="noStrike" dirty="0">
                        <a:effectLst/>
                      </a:endParaRPr>
                    </a:p>
                    <a:p>
                      <a:pPr marL="85725" indent="0" algn="l" fontAlgn="b"/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DISEÑO / DESARROLLO / </a:t>
                      </a:r>
                    </a:p>
                    <a:p>
                      <a:pPr marL="85725" indent="0" algn="l" fontAlgn="b"/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IMPLEMENTACIÓN / ENTRENAMIENTO</a:t>
                      </a:r>
                      <a:b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= APLICA</a:t>
                      </a:r>
                      <a:b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 =</a:t>
                      </a:r>
                      <a:r>
                        <a:rPr lang="es-VE" sz="105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APL. OPCIONAL</a:t>
                      </a:r>
                      <a:endParaRPr lang="es-VE" sz="105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0" marR="79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gradFill flip="none" rotWithShape="1">
                      <a:gsLst>
                        <a:gs pos="0">
                          <a:srgbClr val="0066FF">
                            <a:tint val="66000"/>
                            <a:satMod val="160000"/>
                          </a:srgbClr>
                        </a:gs>
                        <a:gs pos="50000">
                          <a:srgbClr val="0066FF">
                            <a:tint val="44500"/>
                            <a:satMod val="160000"/>
                          </a:srgbClr>
                        </a:gs>
                        <a:gs pos="100000">
                          <a:srgbClr val="00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VE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GERENCIAL</a:t>
                      </a:r>
                      <a:endParaRPr lang="es-VE" sz="1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66FF">
                            <a:tint val="66000"/>
                            <a:satMod val="160000"/>
                          </a:srgbClr>
                        </a:gs>
                        <a:gs pos="50000">
                          <a:srgbClr val="0066FF">
                            <a:tint val="44500"/>
                            <a:satMod val="160000"/>
                          </a:srgbClr>
                        </a:gs>
                        <a:gs pos="100000">
                          <a:srgbClr val="00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VE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PROFESIONAL</a:t>
                      </a:r>
                      <a:endParaRPr lang="es-VE" sz="1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66FF">
                            <a:tint val="66000"/>
                            <a:satMod val="160000"/>
                          </a:srgbClr>
                        </a:gs>
                        <a:gs pos="50000">
                          <a:srgbClr val="0066FF">
                            <a:tint val="44500"/>
                            <a:satMod val="160000"/>
                          </a:srgbClr>
                        </a:gs>
                        <a:gs pos="100000">
                          <a:srgbClr val="00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728712">
                <a:tc vMerge="1">
                  <a:txBody>
                    <a:bodyPr/>
                    <a:lstStyle/>
                    <a:p>
                      <a:pPr algn="l" fontAlgn="b"/>
                      <a:endParaRPr lang="es-VE" sz="7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Manager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Supervisor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Senior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Pleno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Junior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Técnico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Soporte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ACTUALIDAD LABORAL Y SU IMPACTO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IDENTIFICACIÓN Y EVALUACIÓN DE RIESGOS Y OPORTUNIDADES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DESARROLLO DE EQUIPOS DE ALTO DESEMPEÑO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GERENCIA DEL CAMBIO Y ANÁLISIS DE ENTORNO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TALLER DE COMPENSACIÓN PARA NIVELES GERENCIALES Y SUPERVISORIOS ALINEADA</a:t>
                      </a:r>
                    </a:p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 A LAS NECESIDADES DEL NEGOCIO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DESARROLLO DE ESTRATEGIA DE PERSONAL, ( PEOPLE STRATEGY)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GESTIÓN DEL TALENTO / PLANES DE SUCESIÓN PARA POSICIONES CLAVES, EN TIEMPOS DE</a:t>
                      </a:r>
                    </a:p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INCERTIDUMBRE/ CRISIS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PROGRAMA DE MENTORING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COMO FIJAR Y MEDIR OBJETIVOS DE CALIDAD PARA ALCANZAR RESULTADOS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COMO LOGRAR UNA CULTURA DE ALTO DESEMPEÑO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COMO LOGRAR IMPACTO DE DESEMPEÑO POSITIVO, EMPRESARIAL E INDIVIDUAL, SISTEMA</a:t>
                      </a:r>
                    </a:p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DE CONSECUENCIAS.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ENTREVISTA PARA SELECCIÓN EJECUTIVA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INDICADORES DE GESTION DE NEGCIOS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x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PROGRAMA DE REPATRIACION DE INGRESOS PARA PERSONAL : EJECUTIVO/ EXTRANJERO/ PERSONAL EN </a:t>
                      </a:r>
                    </a:p>
                    <a:p>
                      <a:pPr marL="180975" indent="0" algn="just" fontAlgn="ctr"/>
                      <a:r>
                        <a:rPr lang="es-VE" sz="900" u="none" strike="noStrike" dirty="0" smtClean="0">
                          <a:effectLst/>
                        </a:rPr>
                        <a:t>OCUPANDO POSICIONES CLAVES</a:t>
                      </a:r>
                      <a:endParaRPr lang="es-VE" sz="900" b="1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 </a:t>
                      </a:r>
                      <a:endParaRPr lang="es-V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180975" indent="0" algn="just" fontAlgn="ctr">
                        <a:tabLst>
                          <a:tab pos="5475288" algn="l"/>
                        </a:tabLst>
                      </a:pPr>
                      <a:r>
                        <a:rPr lang="es-VE" sz="900" b="0" u="none" strike="noStrike" dirty="0" smtClean="0">
                          <a:effectLst/>
                        </a:rPr>
                        <a:t>PROGRAMAS DE ACCIÓN EMPRESARIAL ; REDUCCIÓN DE COSTOS/ SIMPLIFICACIÓN DE TAREAS/ </a:t>
                      </a:r>
                    </a:p>
                    <a:p>
                      <a:pPr marL="180975" indent="0" algn="just" fontAlgn="ctr">
                        <a:tabLst>
                          <a:tab pos="5475288" algn="l"/>
                        </a:tabLst>
                      </a:pPr>
                      <a:r>
                        <a:rPr lang="es-VE" sz="900" b="0" u="none" strike="noStrike" dirty="0" smtClean="0">
                          <a:effectLst/>
                        </a:rPr>
                        <a:t>OPTIMIZACIÓN DE INFRAESTRUCTURA/ IR POR EL MERCADO</a:t>
                      </a:r>
                      <a:endParaRPr lang="es-VE" sz="900" b="0" i="0" u="none" strike="noStrike" dirty="0">
                        <a:effectLst/>
                        <a:latin typeface="Siemens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x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op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3600" b="1" dirty="0" smtClean="0">
                <a:solidFill>
                  <a:schemeClr val="bg1"/>
                </a:solidFill>
              </a:rPr>
              <a:t>Cursos Técnicos </a:t>
            </a:r>
            <a:endParaRPr lang="es-ES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59379"/>
              </p:ext>
            </p:extLst>
          </p:nvPr>
        </p:nvGraphicFramePr>
        <p:xfrm>
          <a:off x="107504" y="1412776"/>
          <a:ext cx="9001000" cy="55502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271496"/>
                <a:gridCol w="442622"/>
                <a:gridCol w="368852"/>
                <a:gridCol w="368852"/>
                <a:gridCol w="368852"/>
                <a:gridCol w="368852"/>
                <a:gridCol w="368852"/>
                <a:gridCol w="442622"/>
              </a:tblGrid>
              <a:tr h="351407">
                <a:tc rowSpan="2">
                  <a:txBody>
                    <a:bodyPr/>
                    <a:lstStyle/>
                    <a:p>
                      <a:pPr marL="1616075" indent="0" algn="ctr" fontAlgn="b"/>
                      <a:endParaRPr lang="es-VE" sz="105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47888" indent="0" algn="ctr" fontAlgn="b"/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ROL    </a:t>
                      </a:r>
                      <a:r>
                        <a:rPr lang="es-VE" sz="1050" u="none" strike="noStrike" dirty="0" smtClean="0">
                          <a:effectLst/>
                        </a:rPr>
                        <a:t>  </a:t>
                      </a:r>
                      <a:endParaRPr lang="es-VE" sz="1050" u="none" strike="noStrike" dirty="0">
                        <a:effectLst/>
                      </a:endParaRPr>
                    </a:p>
                    <a:p>
                      <a:pPr marL="85725" indent="0" algn="l" fontAlgn="b"/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DISEÑO / DESARROLLO / </a:t>
                      </a:r>
                    </a:p>
                    <a:p>
                      <a:pPr marL="85725" indent="0" algn="l" fontAlgn="b"/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IMPLEMENTACIÓN / ENTRENAMIENTO</a:t>
                      </a:r>
                      <a:b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= APLICA</a:t>
                      </a:r>
                      <a:b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 =</a:t>
                      </a:r>
                      <a:r>
                        <a:rPr lang="es-VE" sz="105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s-VE" sz="10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APL. OPCIONAL</a:t>
                      </a:r>
                      <a:endParaRPr lang="es-VE" sz="105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0" marR="79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gradFill flip="none" rotWithShape="1">
                      <a:gsLst>
                        <a:gs pos="0">
                          <a:srgbClr val="0066FF">
                            <a:tint val="66000"/>
                            <a:satMod val="160000"/>
                          </a:srgbClr>
                        </a:gs>
                        <a:gs pos="50000">
                          <a:srgbClr val="0066FF">
                            <a:tint val="44500"/>
                            <a:satMod val="160000"/>
                          </a:srgbClr>
                        </a:gs>
                        <a:gs pos="100000">
                          <a:srgbClr val="00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VE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GERENCIAL</a:t>
                      </a:r>
                      <a:endParaRPr lang="es-VE" sz="1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66FF">
                            <a:tint val="66000"/>
                            <a:satMod val="160000"/>
                          </a:srgbClr>
                        </a:gs>
                        <a:gs pos="50000">
                          <a:srgbClr val="0066FF">
                            <a:tint val="44500"/>
                            <a:satMod val="160000"/>
                          </a:srgbClr>
                        </a:gs>
                        <a:gs pos="100000">
                          <a:srgbClr val="00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VE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PROFESIONAL</a:t>
                      </a:r>
                      <a:endParaRPr lang="es-VE" sz="1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66FF">
                            <a:tint val="66000"/>
                            <a:satMod val="160000"/>
                          </a:srgbClr>
                        </a:gs>
                        <a:gs pos="50000">
                          <a:srgbClr val="0066FF">
                            <a:tint val="44500"/>
                            <a:satMod val="160000"/>
                          </a:srgbClr>
                        </a:gs>
                        <a:gs pos="100000">
                          <a:srgbClr val="00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728712">
                <a:tc vMerge="1">
                  <a:txBody>
                    <a:bodyPr/>
                    <a:lstStyle/>
                    <a:p>
                      <a:pPr algn="l" fontAlgn="b"/>
                      <a:endParaRPr lang="es-VE" sz="7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Manager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Supervisor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Senior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Pleno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Junior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smtClean="0">
                          <a:effectLst/>
                        </a:rPr>
                        <a:t>Técnico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 smtClean="0">
                          <a:effectLst/>
                        </a:rPr>
                        <a:t>Soporte</a:t>
                      </a:r>
                      <a:endParaRPr lang="es-VE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  RECLUTAMIENTO Y SELECCIÓN: ESTRATEGIA PARA ATRAER Y RETENER PERSONAL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  PROGRAMA CICLO DE DESARROLLO: HERRAMIENTAS Y METODOLOGÍA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  DIAGNOSTICO EMPRESARIAL: CLIMA ORGANIZACIONAL, ANÁLISIS E IMPACTO EN EL NEGOCIO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ADMINISTRACIÓN DE SALARIOS: ANÁLISIS Y VALORACIÓN DE CARGOS SEGÚN SU COMPLEJIDAD/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AUTONOMÍA EN LA TOMA DE DECISIONES/ ESTRUCTURA DE CARGOS SEGÚN FAMILIAS DE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CARGOS Y FAMILIA DE PUESTOS / DISEÑO DE UNA POLÍTICA SALARIAL DE ACUERDO A LAS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NECESIDADES DEL NEGOCIO Y A LOS RESULTADOS 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ADMINISTRACIÓN DE NOMINA: AUDITORIA DE PROCESOS DE NOMINA / CUMPLIMIENTO DE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DISPOSICIONES LEGALES / CÁLCULOS/ DOCUMENTACIÓN DE PROCESOS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DESARROLLO DE PERSONAS: ANÁLISIS DE COMPETITIVIDAD / PLANES DE DESARROLLO / PLANES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DE CAPACITACIÓN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ANÁLISIS DE CLIMA ORGANIZACIONAL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POLÍTICA DE REVISIONES SALARIALES: PLANIFICACIÓN DE AJUSTES SALARIALES MERITORIOS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INDICADORES DE GESTIÓN PARA RECURSOS HUMANOS, BALANCE SCORE CARD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COMO ALINEAR ACCIÓN DE RECURSOS HUMANOS CON LAS NECESIDADES </a:t>
                      </a:r>
                      <a:r>
                        <a:rPr lang="es-VE" sz="1000" b="0" i="0" u="none" strike="noStrike" smtClean="0">
                          <a:effectLst/>
                          <a:latin typeface="Siemens Sans"/>
                        </a:rPr>
                        <a:t>DEL NEGOCIO/ </a:t>
                      </a:r>
                      <a:endParaRPr lang="es-VE" sz="1000" b="0" i="0" u="none" strike="noStrike" dirty="0" smtClean="0">
                        <a:effectLst/>
                        <a:latin typeface="Siemens Sans"/>
                      </a:endParaRP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SOCIOS ESTRATÉGICOS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METODOLOGÍA PARA IDENTIFICACIÓN DE PUESTOS CLAVES: KEY POSITIONS 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METODOLOGÍA PARA  DISEÑAR PLANES DE CARRERA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METODOLOGÍA PARA DISEÑAR PLANES DE SUCESIÓN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METODOLOGÍA PARA IMPLEMENTAR UNA CULTURA DE ALTO DESEMPEÑO: NO ES LO MISMO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ESTAR QUE RESALTAR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3600" b="1" dirty="0" smtClean="0">
                <a:solidFill>
                  <a:schemeClr val="bg1"/>
                </a:solidFill>
              </a:rPr>
              <a:t>Cursos Técnicos </a:t>
            </a:r>
            <a:endParaRPr lang="es-ES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41819"/>
              </p:ext>
            </p:extLst>
          </p:nvPr>
        </p:nvGraphicFramePr>
        <p:xfrm>
          <a:off x="107504" y="1412776"/>
          <a:ext cx="9001000" cy="300307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271496"/>
                <a:gridCol w="442622"/>
                <a:gridCol w="368852"/>
                <a:gridCol w="368852"/>
                <a:gridCol w="368852"/>
                <a:gridCol w="368852"/>
                <a:gridCol w="368852"/>
                <a:gridCol w="442622"/>
              </a:tblGrid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METODOLOGÍA PARA DIFERENCIAR NIVELES DE CARRERA PARA PUESTOS GERENCIALES/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SUPERVISORIOS Y PARA PUESTOS DE CONTRIBUCIÓN INDIVIDUAL, MAPA DE RUTA DE CARRERA 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PRACTICAS DE ACTUALIDAD LABORAL: ANÁLISIS DE COSTOS LABORALES / MEJORA EN EL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 PRESUPUESTO SIN IMPACTO EN PASIVOS 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DISEÑO DE PLANES FLEXIBLES: MEJORAR COSTOS DE PASIVOS LABORALES / INCREMENTO DEL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BALANCE VIDA PERSONAL / VIDA LABORAL / INCREMENTO DEL COMPROMISO / LEALTAD MARCA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EMPLEADOR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METODOLOGÍA PARA ESTABLECER UN PROGRAMA DE RECONOCIMIENTO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METODOLOGÍA PARA ESTABLECER UN PROGRAMA DE INDUCCIÓN EN EL PUESTO DE TRABAJO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PROGRAMA DE CÓDIGOS DE EXCELENCIA EN EL NEGOCIO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FINANZAS PARA NO FINANCIEROS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PLANIFICACIÓN DE PRESUPUESTO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PROCESO DE EVALUACIÓN DE DESEMPEÑO: MATRIZ DE POTENCIAL:  EVALUACIÓN DEL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RESULTADO SEGÚN OBJETIVOS / EVALUANDO COMPETENCIAS MEDULARES / EVALUACIÓN DE </a:t>
                      </a:r>
                    </a:p>
                    <a:p>
                      <a:pPr marL="85725" indent="0" algn="just" fontAlgn="ctr"/>
                      <a:r>
                        <a:rPr lang="es-VE" sz="1000" b="0" i="0" u="none" strike="noStrike" dirty="0" smtClean="0">
                          <a:effectLst/>
                          <a:latin typeface="Siemens Sans"/>
                        </a:rPr>
                        <a:t>POTENCIAL</a:t>
                      </a:r>
                      <a:endParaRPr lang="es-VE" sz="1000" b="0" i="0" u="none" strike="noStrike" dirty="0">
                        <a:effectLst/>
                        <a:latin typeface="Siemens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QUIENES SOMOS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1"/>
          <p:cNvSpPr txBox="1"/>
          <p:nvPr/>
        </p:nvSpPr>
        <p:spPr>
          <a:xfrm>
            <a:off x="2141984" y="1340768"/>
            <a:ext cx="68762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algn="just" defTabSz="762000" eaLnBrk="0" hangingPunct="0">
              <a:lnSpc>
                <a:spcPct val="200000"/>
              </a:lnSpc>
              <a:spcBef>
                <a:spcPct val="40000"/>
              </a:spcBef>
              <a:buClr>
                <a:srgbClr val="CC6600"/>
              </a:buClr>
              <a:defRPr/>
            </a:pPr>
            <a:r>
              <a:rPr lang="es-VE" sz="1600" i="1" kern="0" dirty="0">
                <a:solidFill>
                  <a:sysClr val="windowText" lastClr="000000"/>
                </a:solidFill>
              </a:rPr>
              <a:t>Somos una compañía joven, dinámica y innovadora, especializada en la asesoría, consultoría, desarrollo, implementación y puesta en marcha de proyectos  relacionados con el corazón de las compañías, es decir, su “Capital Humano”. Atendemos a industrias de los sectores públicos, privados y sin fines de lucro. Disponemos de un equipo multidisciplinario, capaz de detectar y entender los requerimientos de nuestros clientes, con el fin de brindar soluciones integrales que permitan optimizar las estructuras organizacionales. Creemos en establecer relaciones a largo plazo con nuestro clientes, apoyándolos en el logro de sus objetivos, aplicando ideas innovadoras y mejores practicas del mercado.</a:t>
            </a:r>
          </a:p>
        </p:txBody>
      </p:sp>
      <p:pic>
        <p:nvPicPr>
          <p:cNvPr id="4" name="Picture 25" descr="Z:\Hay Group\Templates\2010 Templates\Image library 2010\Volume 01\GettyImages_E013413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r="72913"/>
          <a:stretch/>
        </p:blipFill>
        <p:spPr bwMode="auto">
          <a:xfrm>
            <a:off x="125760" y="435864"/>
            <a:ext cx="2016224" cy="598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NOS DIFERENCIA</a:t>
            </a:r>
            <a:endParaRPr lang="es-V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31"/>
          <p:cNvSpPr txBox="1"/>
          <p:nvPr/>
        </p:nvSpPr>
        <p:spPr>
          <a:xfrm>
            <a:off x="323528" y="2010007"/>
            <a:ext cx="8064895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1" indent="-285750" defTabSz="762000"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Font typeface="Arial" panose="020B0604020202020204" pitchFamily="34" charset="0"/>
              <a:buChar char="•"/>
              <a:defRPr/>
            </a:pPr>
            <a:r>
              <a:rPr lang="es-VE" sz="1600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Cr</a:t>
            </a:r>
            <a:r>
              <a:rPr lang="es-VE" sz="1600" i="1" kern="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ea</a:t>
            </a:r>
            <a:r>
              <a:rPr lang="es-VE" sz="1600" i="1" kern="0" dirty="0" smtClean="0">
                <a:solidFill>
                  <a:srgbClr val="7030A0"/>
                </a:solidFill>
                <a:latin typeface="Calibri"/>
                <a:cs typeface="+mn-cs"/>
              </a:rPr>
              <a:t>ti</a:t>
            </a:r>
            <a:r>
              <a:rPr lang="es-VE" sz="1600" i="1" kern="0" dirty="0" smtClean="0">
                <a:solidFill>
                  <a:srgbClr val="00B0F0"/>
                </a:solidFill>
                <a:latin typeface="Calibri"/>
                <a:cs typeface="+mn-cs"/>
              </a:rPr>
              <a:t>vi</a:t>
            </a:r>
            <a:r>
              <a:rPr lang="es-VE" sz="1600" i="1" kern="0" dirty="0" smtClean="0">
                <a:solidFill>
                  <a:srgbClr val="00B050"/>
                </a:solidFill>
                <a:latin typeface="Calibri"/>
                <a:cs typeface="+mn-cs"/>
              </a:rPr>
              <a:t>dad</a:t>
            </a:r>
          </a:p>
          <a:p>
            <a:pPr marL="287338" lvl="1" indent="-285750" defTabSz="762000"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Font typeface="Arial" panose="020B0604020202020204" pitchFamily="34" charset="0"/>
              <a:buChar char="•"/>
              <a:defRPr/>
            </a:pP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Personal altamente capacitado</a:t>
            </a:r>
          </a:p>
          <a:p>
            <a:pPr marL="287338" lvl="1" indent="-285750" defTabSz="762000"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Font typeface="Arial" panose="020B0604020202020204" pitchFamily="34" charset="0"/>
              <a:buChar char="•"/>
              <a:defRPr/>
            </a:pP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Amplia experiencia</a:t>
            </a:r>
          </a:p>
          <a:p>
            <a:pPr marL="287338" lvl="1" indent="-285750" defTabSz="762000"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Font typeface="Arial" panose="020B0604020202020204" pitchFamily="34" charset="0"/>
              <a:buChar char="•"/>
              <a:defRPr/>
            </a:pP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Flexibilidad y Adaptabilidad</a:t>
            </a:r>
          </a:p>
          <a:p>
            <a:pPr marL="287338" lvl="1" indent="-285750" defTabSz="762000"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Font typeface="Arial" panose="020B0604020202020204" pitchFamily="34" charset="0"/>
              <a:buChar char="•"/>
              <a:defRPr/>
            </a:pP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Pro-actividad</a:t>
            </a:r>
          </a:p>
          <a:p>
            <a:pPr marL="287338" lvl="1" indent="-285750" defTabSz="762000"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Font typeface="Arial" panose="020B0604020202020204" pitchFamily="34" charset="0"/>
              <a:buChar char="•"/>
              <a:defRPr/>
            </a:pP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Diseño y desarrollo de proyectos según necesidades o requerimiento de la organización</a:t>
            </a:r>
          </a:p>
          <a:p>
            <a:pPr marL="287338" lvl="1" indent="-285750" defTabSz="762000"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Font typeface="Arial" panose="020B0604020202020204" pitchFamily="34" charset="0"/>
              <a:buChar char="•"/>
              <a:defRPr/>
            </a:pP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Ejecución de proyectos “llave en mano” bajo metodología del PMI</a:t>
            </a:r>
            <a:endParaRPr lang="es-VE" sz="24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Cruz 6"/>
          <p:cNvSpPr/>
          <p:nvPr/>
        </p:nvSpPr>
        <p:spPr>
          <a:xfrm>
            <a:off x="459996" y="4726019"/>
            <a:ext cx="1239731" cy="1239731"/>
          </a:xfrm>
          <a:prstGeom prst="plus">
            <a:avLst>
              <a:gd name="adj" fmla="val 32810"/>
            </a:avLst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sp>
      <p:sp>
        <p:nvSpPr>
          <p:cNvPr id="9" name="CuadroTexto 2"/>
          <p:cNvSpPr txBox="1"/>
          <p:nvPr/>
        </p:nvSpPr>
        <p:spPr>
          <a:xfrm>
            <a:off x="971599" y="5085184"/>
            <a:ext cx="6768752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VE" sz="1600" i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Valor </a:t>
            </a: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Agregado:</a:t>
            </a:r>
            <a:endParaRPr lang="es-VE" sz="1600" i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Tenemos </a:t>
            </a:r>
            <a:r>
              <a:rPr lang="es-VE" sz="1600" i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amplia experiencia en la industria bancaria, aseguradora, viajes y turismo, ingeniería, publicidad y mercadeo, educación, química y </a:t>
            </a:r>
            <a:r>
              <a:rPr lang="es-VE" sz="1600" i="1" kern="0" dirty="0" err="1">
                <a:solidFill>
                  <a:sysClr val="windowText" lastClr="000000"/>
                </a:solidFill>
                <a:latin typeface="Calibri"/>
                <a:cs typeface="+mn-cs"/>
              </a:rPr>
              <a:t>retail</a:t>
            </a:r>
            <a:r>
              <a:rPr lang="es-VE" sz="1600" i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, lo que nos permite adaptar nuestros productos a cada modelo de negocio</a:t>
            </a:r>
            <a:r>
              <a:rPr lang="es-VE" sz="1600" i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.</a:t>
            </a:r>
            <a:endParaRPr lang="es-V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3600" b="1" dirty="0" smtClean="0">
                <a:solidFill>
                  <a:schemeClr val="bg1"/>
                </a:solidFill>
              </a:rPr>
              <a:t>Soluciones Multiexpress c.a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51" name="Freeform 37"/>
          <p:cNvSpPr>
            <a:spLocks/>
          </p:cNvSpPr>
          <p:nvPr/>
        </p:nvSpPr>
        <p:spPr bwMode="auto">
          <a:xfrm>
            <a:off x="323528" y="2996952"/>
            <a:ext cx="3148705" cy="2400657"/>
          </a:xfrm>
          <a:custGeom>
            <a:avLst/>
            <a:gdLst>
              <a:gd name="T0" fmla="*/ 0 w 1843"/>
              <a:gd name="T1" fmla="*/ 0 h 1382"/>
              <a:gd name="T2" fmla="*/ 2468562 w 1843"/>
              <a:gd name="T3" fmla="*/ 0 h 1382"/>
              <a:gd name="T4" fmla="*/ 2925762 w 1843"/>
              <a:gd name="T5" fmla="*/ 1096963 h 1382"/>
              <a:gd name="T6" fmla="*/ 2476500 w 1843"/>
              <a:gd name="T7" fmla="*/ 2193925 h 1382"/>
              <a:gd name="T8" fmla="*/ 0 w 1843"/>
              <a:gd name="T9" fmla="*/ 2193925 h 1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3"/>
              <a:gd name="T16" fmla="*/ 0 h 1382"/>
              <a:gd name="T17" fmla="*/ 1843 w 1843"/>
              <a:gd name="T18" fmla="*/ 1382 h 1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3" h="1382">
                <a:moveTo>
                  <a:pt x="0" y="0"/>
                </a:moveTo>
                <a:lnTo>
                  <a:pt x="1555" y="0"/>
                </a:lnTo>
                <a:lnTo>
                  <a:pt x="1843" y="691"/>
                </a:lnTo>
                <a:lnTo>
                  <a:pt x="1560" y="1382"/>
                </a:lnTo>
                <a:lnTo>
                  <a:pt x="0" y="1382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62" name="Freeform 39"/>
          <p:cNvSpPr>
            <a:spLocks/>
          </p:cNvSpPr>
          <p:nvPr/>
        </p:nvSpPr>
        <p:spPr bwMode="auto">
          <a:xfrm flipH="1">
            <a:off x="5830714" y="2994676"/>
            <a:ext cx="3061766" cy="2400657"/>
          </a:xfrm>
          <a:custGeom>
            <a:avLst/>
            <a:gdLst>
              <a:gd name="T0" fmla="*/ 0 w 1843"/>
              <a:gd name="T1" fmla="*/ 0 h 1382"/>
              <a:gd name="T2" fmla="*/ 2468562 w 1843"/>
              <a:gd name="T3" fmla="*/ 0 h 1382"/>
              <a:gd name="T4" fmla="*/ 2925762 w 1843"/>
              <a:gd name="T5" fmla="*/ 1096963 h 1382"/>
              <a:gd name="T6" fmla="*/ 2476500 w 1843"/>
              <a:gd name="T7" fmla="*/ 2193925 h 1382"/>
              <a:gd name="T8" fmla="*/ 0 w 1843"/>
              <a:gd name="T9" fmla="*/ 2193925 h 1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3"/>
              <a:gd name="T16" fmla="*/ 0 h 1382"/>
              <a:gd name="T17" fmla="*/ 1843 w 1843"/>
              <a:gd name="T18" fmla="*/ 1382 h 1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3" h="1382">
                <a:moveTo>
                  <a:pt x="0" y="0"/>
                </a:moveTo>
                <a:lnTo>
                  <a:pt x="1555" y="0"/>
                </a:lnTo>
                <a:lnTo>
                  <a:pt x="1843" y="691"/>
                </a:lnTo>
                <a:lnTo>
                  <a:pt x="1560" y="1382"/>
                </a:lnTo>
                <a:lnTo>
                  <a:pt x="0" y="1382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3686003" y="3791802"/>
            <a:ext cx="1871663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err="1" smtClean="0">
                <a:solidFill>
                  <a:srgbClr val="FFFFFF"/>
                </a:solidFill>
              </a:rPr>
              <a:t>Profit</a:t>
            </a:r>
            <a:r>
              <a:rPr lang="es-ES" sz="2000" b="1" smtClean="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smtClean="0">
                <a:solidFill>
                  <a:srgbClr val="FFFFFF"/>
                </a:solidFill>
              </a:rPr>
              <a:t>Target  7,3%</a:t>
            </a:r>
            <a:endParaRPr lang="es-ES" sz="2000" b="1" dirty="0" smtClean="0">
              <a:solidFill>
                <a:srgbClr val="FFFFFF"/>
              </a:solidFill>
            </a:endParaRPr>
          </a:p>
        </p:txBody>
      </p:sp>
      <p:sp>
        <p:nvSpPr>
          <p:cNvPr id="77" name="Freeform 37"/>
          <p:cNvSpPr>
            <a:spLocks/>
          </p:cNvSpPr>
          <p:nvPr/>
        </p:nvSpPr>
        <p:spPr bwMode="auto">
          <a:xfrm rot="5400000">
            <a:off x="3533811" y="1013891"/>
            <a:ext cx="2145846" cy="3231654"/>
          </a:xfrm>
          <a:custGeom>
            <a:avLst/>
            <a:gdLst>
              <a:gd name="T0" fmla="*/ 0 w 1843"/>
              <a:gd name="T1" fmla="*/ 0 h 1382"/>
              <a:gd name="T2" fmla="*/ 2468562 w 1843"/>
              <a:gd name="T3" fmla="*/ 0 h 1382"/>
              <a:gd name="T4" fmla="*/ 2925762 w 1843"/>
              <a:gd name="T5" fmla="*/ 1096963 h 1382"/>
              <a:gd name="T6" fmla="*/ 2476500 w 1843"/>
              <a:gd name="T7" fmla="*/ 2193925 h 1382"/>
              <a:gd name="T8" fmla="*/ 0 w 1843"/>
              <a:gd name="T9" fmla="*/ 2193925 h 1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3"/>
              <a:gd name="T16" fmla="*/ 0 h 1382"/>
              <a:gd name="T17" fmla="*/ 1843 w 1843"/>
              <a:gd name="T18" fmla="*/ 1382 h 1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3" h="1382">
                <a:moveTo>
                  <a:pt x="0" y="0"/>
                </a:moveTo>
                <a:lnTo>
                  <a:pt x="1555" y="0"/>
                </a:lnTo>
                <a:lnTo>
                  <a:pt x="1843" y="691"/>
                </a:lnTo>
                <a:lnTo>
                  <a:pt x="1560" y="1382"/>
                </a:lnTo>
                <a:lnTo>
                  <a:pt x="0" y="1382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78" name="77 Flecha abajo"/>
          <p:cNvSpPr/>
          <p:nvPr/>
        </p:nvSpPr>
        <p:spPr bwMode="auto">
          <a:xfrm>
            <a:off x="1907640" y="5262802"/>
            <a:ext cx="128" cy="249812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s-ES" sz="160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Freeform 37"/>
          <p:cNvSpPr>
            <a:spLocks/>
          </p:cNvSpPr>
          <p:nvPr/>
        </p:nvSpPr>
        <p:spPr bwMode="auto">
          <a:xfrm rot="16200000">
            <a:off x="3639313" y="3973414"/>
            <a:ext cx="2160236" cy="3231654"/>
          </a:xfrm>
          <a:custGeom>
            <a:avLst/>
            <a:gdLst>
              <a:gd name="T0" fmla="*/ 0 w 1843"/>
              <a:gd name="T1" fmla="*/ 0 h 1382"/>
              <a:gd name="T2" fmla="*/ 2468562 w 1843"/>
              <a:gd name="T3" fmla="*/ 0 h 1382"/>
              <a:gd name="T4" fmla="*/ 2925762 w 1843"/>
              <a:gd name="T5" fmla="*/ 1096963 h 1382"/>
              <a:gd name="T6" fmla="*/ 2476500 w 1843"/>
              <a:gd name="T7" fmla="*/ 2193925 h 1382"/>
              <a:gd name="T8" fmla="*/ 0 w 1843"/>
              <a:gd name="T9" fmla="*/ 2193925 h 1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3"/>
              <a:gd name="T16" fmla="*/ 0 h 1382"/>
              <a:gd name="T17" fmla="*/ 1843 w 1843"/>
              <a:gd name="T18" fmla="*/ 1382 h 1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3" h="1382">
                <a:moveTo>
                  <a:pt x="0" y="0"/>
                </a:moveTo>
                <a:lnTo>
                  <a:pt x="1555" y="0"/>
                </a:lnTo>
                <a:lnTo>
                  <a:pt x="1843" y="691"/>
                </a:lnTo>
                <a:lnTo>
                  <a:pt x="1560" y="1382"/>
                </a:lnTo>
                <a:lnTo>
                  <a:pt x="0" y="1382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80" name="79 Flecha abajo"/>
          <p:cNvSpPr/>
          <p:nvPr/>
        </p:nvSpPr>
        <p:spPr bwMode="auto">
          <a:xfrm>
            <a:off x="7308240" y="5262802"/>
            <a:ext cx="128" cy="249812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s-ES" sz="160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" name="Oval 26"/>
          <p:cNvSpPr>
            <a:spLocks noChangeArrowheads="1"/>
          </p:cNvSpPr>
          <p:nvPr/>
        </p:nvSpPr>
        <p:spPr bwMode="auto">
          <a:xfrm>
            <a:off x="3347868" y="3645027"/>
            <a:ext cx="2655887" cy="953461"/>
          </a:xfrm>
          <a:prstGeom prst="ellipse">
            <a:avLst/>
          </a:prstGeom>
          <a:solidFill>
            <a:srgbClr val="003399"/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3707904" y="3933056"/>
            <a:ext cx="253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VE" sz="2000" b="1" dirty="0" smtClean="0">
                <a:solidFill>
                  <a:srgbClr val="FFFFFF"/>
                </a:solidFill>
              </a:rPr>
              <a:t> Confiabilidad</a:t>
            </a:r>
            <a:endParaRPr lang="es-ES" sz="2000" b="1" dirty="0">
              <a:solidFill>
                <a:srgbClr val="FFFFFF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323528" y="3090448"/>
            <a:ext cx="167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VE" b="1" dirty="0" smtClean="0">
                <a:solidFill>
                  <a:srgbClr val="FF0000"/>
                </a:solidFill>
              </a:rPr>
              <a:t>Misión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6336980" y="3090448"/>
            <a:ext cx="8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VE" b="1" dirty="0" smtClean="0">
                <a:solidFill>
                  <a:srgbClr val="FF0000"/>
                </a:solidFill>
              </a:rPr>
              <a:t>Visión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2987824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VE" b="1" dirty="0" smtClean="0">
                <a:solidFill>
                  <a:srgbClr val="FF0000"/>
                </a:solidFill>
              </a:rPr>
              <a:t>Quienes Somos?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3131840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VE" b="1" dirty="0" smtClean="0">
                <a:solidFill>
                  <a:srgbClr val="FF0000"/>
                </a:solidFill>
              </a:rPr>
              <a:t>Principios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3" name="Text Box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059832" y="1948073"/>
            <a:ext cx="3096344" cy="19636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Un grupo de empresas cuyo fin es brindar propuestas y soluciones, cubriendo todas las necesidades de nuestros clientes.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Una empresa encargada de distribuir diferentes marcas lideres en el mercado actual.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Nos caracterizamos por contar con productos  y servicios diferenciados y adaptados a las necesidades de nuestros clientes.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</a:pPr>
            <a:endParaRPr lang="es-CO" sz="1000" dirty="0" smtClean="0"/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</a:pPr>
            <a:endParaRPr lang="es-ES" sz="1000" dirty="0" smtClean="0">
              <a:solidFill>
                <a:srgbClr val="000000"/>
              </a:solidFill>
            </a:endParaRPr>
          </a:p>
          <a:p>
            <a:pPr marL="130175" indent="-130175" fontAlgn="base">
              <a:spcBef>
                <a:spcPct val="3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97" name="Text Box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395536" y="3553618"/>
            <a:ext cx="2880320" cy="1609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Agregar  valor a nuestros clientes a través de nuestras soluciones.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Ofrecer en el mercado soluciones integrales, donde brindaremos múltiples alternativas en diversas áreas de trabajo.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Proveer a las empresas públicas y privadas productos y servicios de calidad.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</a:pPr>
            <a:endParaRPr lang="es-ES" sz="1000" dirty="0" smtClean="0">
              <a:solidFill>
                <a:srgbClr val="000000"/>
              </a:solidFill>
            </a:endParaRPr>
          </a:p>
          <a:p>
            <a:pPr marL="130175" indent="-130175" fontAlgn="base">
              <a:spcBef>
                <a:spcPct val="3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98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156176" y="3547521"/>
            <a:ext cx="2736304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Convertirnos en la mejor opción para nuestros clientes.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ES" sz="1000" dirty="0" smtClean="0"/>
              <a:t>Crecer como empresa llegando a tener el liderazgo en la rama y contar con la confianza de todos los que requieran de nuestros servicios.</a:t>
            </a:r>
            <a:br>
              <a:rPr lang="es-ES" sz="1000" dirty="0" smtClean="0"/>
            </a:b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99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3203848" y="5275713"/>
            <a:ext cx="2880320" cy="14096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Brindar el mejor servicio a nuestros clientes tanto en la etapa de pre-venta como en la post-venta.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000" dirty="0" smtClean="0"/>
              <a:t>Políticas de precios muy competitivos. Nuestra propuesta es generar valor bajo un enfoque </a:t>
            </a:r>
            <a:r>
              <a:rPr lang="es-CO" sz="1000" b="1" dirty="0" smtClean="0">
                <a:solidFill>
                  <a:srgbClr val="FF0000"/>
                </a:solidFill>
              </a:rPr>
              <a:t>ganar-ganar</a:t>
            </a:r>
            <a:r>
              <a:rPr lang="es-CO" sz="1000" dirty="0" smtClean="0"/>
              <a:t> con nuestros clientes.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</a:pPr>
            <a:endParaRPr lang="es-ES" sz="1000" dirty="0" smtClean="0">
              <a:solidFill>
                <a:srgbClr val="000000"/>
              </a:solidFill>
            </a:endParaRPr>
          </a:p>
          <a:p>
            <a:pPr marL="130175" indent="-130175" fontAlgn="base">
              <a:spcBef>
                <a:spcPct val="3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000000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6" y="212213"/>
            <a:ext cx="1691680" cy="9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42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PORTAFOLIO</a:t>
            </a:r>
            <a:endParaRPr lang="es-E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06238" y="1600200"/>
            <a:ext cx="2665562" cy="4997152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VE" sz="1530" b="1" kern="0" dirty="0" smtClean="0">
                <a:solidFill>
                  <a:srgbClr val="FFFFFF"/>
                </a:solidFill>
              </a:rPr>
              <a:t>Consultoría de Recursos Humanos</a:t>
            </a:r>
            <a:endParaRPr kumimoji="0" lang="es-VE" sz="1530" b="1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48431" y="2223068"/>
            <a:ext cx="2623369" cy="43742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16000" tIns="90000" rIns="126000" bIns="90000"/>
          <a:lstStyle/>
          <a:p>
            <a:pPr marL="180975" marR="0" lvl="0" indent="-1809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882775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08822" y="1600200"/>
            <a:ext cx="2831330" cy="4997152"/>
            <a:chOff x="180" y="1008"/>
            <a:chExt cx="1378" cy="2855"/>
          </a:xfrm>
        </p:grpSpPr>
        <p:sp>
          <p:nvSpPr>
            <p:cNvPr id="27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0" y="1008"/>
              <a:ext cx="1378" cy="2855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FFFFFF"/>
                  </a:solidFill>
                </a:rPr>
                <a:t>Redes y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FFFFFF"/>
                  </a:solidFill>
                </a:rPr>
                <a:t>seguridad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203" y="1353"/>
              <a:ext cx="1355" cy="25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26000" tIns="90000" rIns="126000" bIns="90000"/>
            <a:lstStyle/>
            <a:p>
              <a:pPr marL="180975" marR="0" lvl="0" indent="-180975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>
                  <a:tab pos="1882775" algn="l"/>
                </a:tabLst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28185" y="1600200"/>
            <a:ext cx="2736304" cy="4997152"/>
            <a:chOff x="180" y="1008"/>
            <a:chExt cx="1378" cy="2855"/>
          </a:xfrm>
        </p:grpSpPr>
        <p:sp>
          <p:nvSpPr>
            <p:cNvPr id="30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0" y="1008"/>
              <a:ext cx="1378" cy="2855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s-VE" sz="1600" b="1" kern="0" dirty="0" smtClean="0">
                  <a:solidFill>
                    <a:srgbClr val="FFFFFF"/>
                  </a:solidFill>
                </a:rPr>
                <a:t>Eventos</a:t>
              </a:r>
              <a:r>
                <a:rPr lang="en-US" sz="1600" b="1" kern="0" dirty="0" smtClean="0">
                  <a:solidFill>
                    <a:srgbClr val="FFFFFF"/>
                  </a:solidFill>
                </a:rPr>
                <a:t> </a:t>
              </a:r>
              <a:r>
                <a:rPr lang="es-VE" sz="1600" b="1" kern="0" dirty="0" smtClean="0">
                  <a:solidFill>
                    <a:srgbClr val="FFFFFF"/>
                  </a:solidFill>
                </a:rPr>
                <a:t>Empresariales</a:t>
              </a:r>
              <a:endParaRPr kumimoji="0" lang="es-VE" sz="16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203" y="1353"/>
              <a:ext cx="1355" cy="25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26000" tIns="90000" rIns="126000" bIns="90000"/>
            <a:lstStyle/>
            <a:p>
              <a:pPr marL="180975" marR="0" lvl="0" indent="-180975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>
                  <a:tab pos="1882775" algn="l"/>
                </a:tabLst>
                <a:defRPr/>
              </a:pPr>
              <a:endPara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37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179512" y="2323384"/>
            <a:ext cx="2520280" cy="41472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Reclutamiento y selección de personal. 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Valoración  y descripción de cargos.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Diagnóstico y evaluación de clima organizacional.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Proceso de capacitación.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Desarrollo de sistema de evaluación de desempeño.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Desarrollo de escalas salariales.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Desarrollo de políticas de compensación y beneficios.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Plan de carrera y sucesión.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Capacitaciones gerenciales. 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Programas de gestión humana.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Indicadores de gestión por procesos.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/>
              <a:t>Estudio de mercado.</a:t>
            </a:r>
          </a:p>
          <a:p>
            <a:pPr marL="130175" lvl="0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100" dirty="0" smtClean="0">
                <a:solidFill>
                  <a:srgbClr val="000000"/>
                </a:solidFill>
              </a:rPr>
              <a:t>Definición de Estructuras.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endParaRPr lang="es-CO" sz="1100" dirty="0" smtClean="0"/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endParaRPr lang="es-ES" sz="1100" dirty="0" smtClean="0">
              <a:solidFill>
                <a:srgbClr val="000000"/>
              </a:solidFill>
            </a:endParaRPr>
          </a:p>
          <a:p>
            <a:pPr marL="130175" indent="-130175" fontAlgn="base">
              <a:spcBef>
                <a:spcPct val="3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buChar char="§"/>
            </a:pP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3275855" y="2323384"/>
            <a:ext cx="2448272" cy="40534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VE" sz="1200" dirty="0" smtClean="0"/>
              <a:t>Cableado estructurado.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VE" sz="1200" dirty="0" smtClean="0"/>
              <a:t>CCTV (Circuito Cerrado de Televisión).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VE" sz="1200" dirty="0" smtClean="0"/>
              <a:t>Sistema de control de acceso.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VE" sz="1200" dirty="0" smtClean="0"/>
              <a:t>Asesoría tecnológica.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VE" sz="1200" dirty="0" smtClean="0"/>
              <a:t>Ingeniería conceptual, básica, detalle.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VE" sz="1200" dirty="0" smtClean="0"/>
              <a:t>Instalación de sistemas de seguridad a empresas, comercios, edificios, centros comerciales y hogares. 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VE" sz="1200" dirty="0" smtClean="0"/>
              <a:t>Suministro de equipos de seguridad. 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</a:pPr>
            <a:endParaRPr lang="es-VE" sz="1200" dirty="0" smtClean="0"/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endParaRPr lang="es-CO" sz="1200" dirty="0" smtClean="0"/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endParaRPr lang="es-CO" sz="1200" dirty="0" smtClean="0"/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endParaRPr lang="es-ES" sz="1200" dirty="0" smtClean="0">
              <a:solidFill>
                <a:srgbClr val="000000"/>
              </a:solidFill>
            </a:endParaRPr>
          </a:p>
          <a:p>
            <a:pPr marL="130175" indent="-130175" fontAlgn="base">
              <a:spcBef>
                <a:spcPct val="3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buChar char="§"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6372200" y="2348880"/>
            <a:ext cx="2520280" cy="322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0175" lvl="0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rgbClr val="000000"/>
                </a:solidFill>
              </a:rPr>
              <a:t>Eventos corporativos</a:t>
            </a:r>
          </a:p>
          <a:p>
            <a:pPr marL="130175" lvl="0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rgbClr val="000000"/>
                </a:solidFill>
              </a:rPr>
              <a:t>Fiestas generales (navidad, día del trabajador, día del </a:t>
            </a:r>
            <a:r>
              <a:rPr lang="es-VE" sz="1400" dirty="0" smtClean="0">
                <a:solidFill>
                  <a:srgbClr val="000000"/>
                </a:solidFill>
              </a:rPr>
              <a:t>niño</a:t>
            </a:r>
            <a:r>
              <a:rPr lang="es-CO" sz="1400" dirty="0" smtClean="0">
                <a:solidFill>
                  <a:srgbClr val="000000"/>
                </a:solidFill>
              </a:rPr>
              <a:t>, etc.).</a:t>
            </a:r>
            <a:endParaRPr lang="es-CO" sz="1400" dirty="0">
              <a:solidFill>
                <a:srgbClr val="000000"/>
              </a:solidFill>
            </a:endParaRPr>
          </a:p>
          <a:p>
            <a:pPr marL="130175" lvl="0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rgbClr val="000000"/>
                </a:solidFill>
              </a:rPr>
              <a:t>Regalos corporativos. </a:t>
            </a:r>
          </a:p>
          <a:p>
            <a:pPr marL="130175" lvl="0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rgbClr val="000000"/>
                </a:solidFill>
              </a:rPr>
              <a:t>Fiestas y eventos particulares.</a:t>
            </a: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</a:pPr>
            <a:endParaRPr lang="es-ES_tradnl" sz="1400" dirty="0" smtClean="0">
              <a:latin typeface="Century Gothic" pitchFamily="34" charset="0"/>
            </a:endParaRPr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</a:pPr>
            <a:endParaRPr lang="es-CO" sz="1400" dirty="0" smtClean="0"/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endParaRPr lang="es-CO" sz="1400" dirty="0" smtClean="0"/>
          </a:p>
          <a:p>
            <a:pPr marL="130175" indent="-130175">
              <a:spcBef>
                <a:spcPct val="30000"/>
              </a:spcBef>
              <a:buClr>
                <a:srgbClr val="949EAA"/>
              </a:buClr>
              <a:buFont typeface="Wingdings" pitchFamily="2" charset="2"/>
              <a:buChar char="§"/>
            </a:pPr>
            <a:endParaRPr lang="es-ES" sz="1400" dirty="0" smtClean="0">
              <a:solidFill>
                <a:srgbClr val="000000"/>
              </a:solidFill>
            </a:endParaRPr>
          </a:p>
          <a:p>
            <a:pPr marL="130175" indent="-130175" fontAlgn="base">
              <a:spcBef>
                <a:spcPct val="3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buChar char="§"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22530" name="AutoShape 2" descr="Resultado de imagen para gestion human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657" y="5751630"/>
            <a:ext cx="1872208" cy="8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1" y="5249757"/>
            <a:ext cx="2160240" cy="100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83" y="4689617"/>
            <a:ext cx="2516497" cy="168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3600" b="1" dirty="0" smtClean="0">
                <a:solidFill>
                  <a:schemeClr val="bg1"/>
                </a:solidFill>
              </a:rPr>
              <a:t>Soluciones Multiexpress c.a</a:t>
            </a:r>
            <a:br>
              <a:rPr lang="es-UY" sz="3600" b="1" dirty="0" smtClean="0">
                <a:solidFill>
                  <a:schemeClr val="bg1"/>
                </a:solidFill>
              </a:rPr>
            </a:br>
            <a:r>
              <a:rPr lang="es-UY" sz="3600" b="1" dirty="0" smtClean="0">
                <a:solidFill>
                  <a:schemeClr val="bg1"/>
                </a:solidFill>
              </a:rPr>
              <a:t>Modelo de Negocio 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2530" name="AutoShape 2" descr="Resultado de imagen para gestion human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Line 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560513" y="3575770"/>
            <a:ext cx="0" cy="1066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80962" tIns="39688" rIns="80962" bIns="39688"/>
          <a:lstStyle/>
          <a:p>
            <a:pPr algn="ctr">
              <a:spcBef>
                <a:spcPct val="50000"/>
              </a:spcBef>
              <a:defRPr/>
            </a:pPr>
            <a:endParaRPr lang="es-ES" sz="1200" ker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638104" y="1782093"/>
            <a:ext cx="1519238" cy="495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</a:rPr>
              <a:t>Recursos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</a:rPr>
              <a:t>Humanos</a:t>
            </a:r>
            <a:endParaRPr lang="es-ES" sz="1400" b="1" kern="0" dirty="0">
              <a:solidFill>
                <a:srgbClr val="422C16"/>
              </a:solidFill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250825" y="2718967"/>
            <a:ext cx="1152823" cy="20781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  <a:ea typeface="+mn-ea"/>
              </a:rPr>
              <a:t>Clientes</a:t>
            </a:r>
            <a:endParaRPr lang="es-ES" sz="1400" b="1" kern="0" dirty="0">
              <a:solidFill>
                <a:srgbClr val="422C16"/>
              </a:solidFill>
              <a:latin typeface="+mn-lt"/>
              <a:ea typeface="+mn-ea"/>
            </a:endParaRPr>
          </a:p>
        </p:txBody>
      </p:sp>
      <p:cxnSp>
        <p:nvCxnSpPr>
          <p:cNvPr id="15" name="AutoShape 31"/>
          <p:cNvCxnSpPr>
            <a:cxnSpLocks noChangeShapeType="1"/>
          </p:cNvCxnSpPr>
          <p:nvPr/>
        </p:nvCxnSpPr>
        <p:spPr bwMode="auto">
          <a:xfrm flipV="1">
            <a:off x="2803525" y="4256807"/>
            <a:ext cx="3490913" cy="66675"/>
          </a:xfrm>
          <a:prstGeom prst="straightConnector1">
            <a:avLst/>
          </a:prstGeom>
          <a:noFill/>
          <a:ln w="28575">
            <a:noFill/>
            <a:round/>
            <a:headEnd type="triangle" w="med" len="med"/>
            <a:tailEnd type="triangle" w="med" len="med"/>
          </a:ln>
        </p:spPr>
      </p:cxnSp>
      <p:sp>
        <p:nvSpPr>
          <p:cNvPr id="16" name="11 Flecha derecha"/>
          <p:cNvSpPr>
            <a:spLocks noChangeArrowheads="1"/>
          </p:cNvSpPr>
          <p:nvPr/>
        </p:nvSpPr>
        <p:spPr bwMode="auto">
          <a:xfrm rot="10800000">
            <a:off x="1647825" y="3726756"/>
            <a:ext cx="647700" cy="360362"/>
          </a:xfrm>
          <a:prstGeom prst="rightArrow">
            <a:avLst>
              <a:gd name="adj1" fmla="val 50000"/>
              <a:gd name="adj2" fmla="val 499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s-E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4638104" y="4581128"/>
            <a:ext cx="1519238" cy="495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</a:rPr>
              <a:t>Productos y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</a:rPr>
              <a:t>repuestos</a:t>
            </a:r>
            <a:endParaRPr lang="es-ES" sz="1400" b="1" kern="0" dirty="0">
              <a:solidFill>
                <a:srgbClr val="422C16"/>
              </a:solidFill>
              <a:latin typeface="+mn-lt"/>
              <a:ea typeface="+mn-ea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4638104" y="2313392"/>
            <a:ext cx="1519238" cy="495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  <a:ea typeface="+mn-ea"/>
              </a:rPr>
              <a:t>Redes y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  <a:ea typeface="+mn-ea"/>
              </a:rPr>
              <a:t>seguridad</a:t>
            </a:r>
          </a:p>
        </p:txBody>
      </p:sp>
      <p:sp>
        <p:nvSpPr>
          <p:cNvPr id="23" name="18 CuadroTexto"/>
          <p:cNvSpPr txBox="1">
            <a:spLocks noChangeArrowheads="1"/>
          </p:cNvSpPr>
          <p:nvPr/>
        </p:nvSpPr>
        <p:spPr bwMode="auto">
          <a:xfrm>
            <a:off x="4499992" y="1484784"/>
            <a:ext cx="1728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400" b="1" dirty="0" smtClean="0">
                <a:solidFill>
                  <a:schemeClr val="tx2"/>
                </a:solidFill>
                <a:latin typeface="Century Gothic" pitchFamily="34" charset="0"/>
              </a:rPr>
              <a:t>Grupo</a:t>
            </a:r>
            <a:endParaRPr lang="es-ES" sz="1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6" name="19 CuadroTexto"/>
          <p:cNvSpPr txBox="1">
            <a:spLocks noChangeArrowheads="1"/>
          </p:cNvSpPr>
          <p:nvPr/>
        </p:nvSpPr>
        <p:spPr bwMode="auto">
          <a:xfrm>
            <a:off x="-36512" y="2348880"/>
            <a:ext cx="1728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400" b="1" dirty="0">
                <a:solidFill>
                  <a:schemeClr val="tx2"/>
                </a:solidFill>
                <a:latin typeface="Century Gothic" pitchFamily="34" charset="0"/>
              </a:rPr>
              <a:t>Contratante</a:t>
            </a:r>
            <a:endParaRPr lang="es-ES" sz="1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644454" y="4014937"/>
            <a:ext cx="1519238" cy="495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</a:rPr>
              <a:t>Consumibles</a:t>
            </a:r>
            <a:endParaRPr lang="es-ES" sz="1400" b="1" kern="0" dirty="0">
              <a:solidFill>
                <a:srgbClr val="422C16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644702" y="3356992"/>
            <a:ext cx="1519238" cy="495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  <a:ea typeface="+mn-ea"/>
              </a:rPr>
              <a:t>Eventos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  <a:ea typeface="+mn-ea"/>
              </a:rPr>
              <a:t>Corporativos </a:t>
            </a:r>
            <a:endParaRPr lang="es-ES" sz="1400" b="1" kern="0" dirty="0">
              <a:solidFill>
                <a:srgbClr val="422C16"/>
              </a:solidFill>
              <a:latin typeface="+mn-lt"/>
              <a:ea typeface="+mn-ea"/>
            </a:endParaRPr>
          </a:p>
        </p:txBody>
      </p:sp>
      <p:sp>
        <p:nvSpPr>
          <p:cNvPr id="29" name="11 Flecha derecha"/>
          <p:cNvSpPr>
            <a:spLocks noChangeArrowheads="1"/>
          </p:cNvSpPr>
          <p:nvPr/>
        </p:nvSpPr>
        <p:spPr bwMode="auto">
          <a:xfrm rot="10800000">
            <a:off x="3796020" y="3496342"/>
            <a:ext cx="647700" cy="360362"/>
          </a:xfrm>
          <a:prstGeom prst="rightArrow">
            <a:avLst>
              <a:gd name="adj1" fmla="val 50000"/>
              <a:gd name="adj2" fmla="val 499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s-E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11 Flecha derecha"/>
          <p:cNvSpPr>
            <a:spLocks noChangeArrowheads="1"/>
          </p:cNvSpPr>
          <p:nvPr/>
        </p:nvSpPr>
        <p:spPr bwMode="auto">
          <a:xfrm>
            <a:off x="3868028" y="3928712"/>
            <a:ext cx="647700" cy="360362"/>
          </a:xfrm>
          <a:prstGeom prst="rightArrow">
            <a:avLst>
              <a:gd name="adj1" fmla="val 50000"/>
              <a:gd name="adj2" fmla="val 3431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s-E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8617992" y="3575770"/>
            <a:ext cx="0" cy="1066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80962" tIns="39688" rIns="80962" bIns="39688"/>
          <a:lstStyle/>
          <a:p>
            <a:pPr algn="ctr">
              <a:spcBef>
                <a:spcPct val="50000"/>
              </a:spcBef>
              <a:defRPr/>
            </a:pPr>
            <a:endParaRPr lang="es-ES" sz="1200" ker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2" name="11 Flecha derecha"/>
          <p:cNvSpPr>
            <a:spLocks noChangeArrowheads="1"/>
          </p:cNvSpPr>
          <p:nvPr/>
        </p:nvSpPr>
        <p:spPr bwMode="auto">
          <a:xfrm>
            <a:off x="6588224" y="3727078"/>
            <a:ext cx="647700" cy="360362"/>
          </a:xfrm>
          <a:prstGeom prst="rightArrow">
            <a:avLst>
              <a:gd name="adj1" fmla="val 50000"/>
              <a:gd name="adj2" fmla="val 499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s-ES" sz="160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3" name="32 Conector recto"/>
          <p:cNvCxnSpPr/>
          <p:nvPr/>
        </p:nvCxnSpPr>
        <p:spPr bwMode="auto">
          <a:xfrm>
            <a:off x="6444208" y="2205733"/>
            <a:ext cx="0" cy="1511299"/>
          </a:xfrm>
          <a:prstGeom prst="line">
            <a:avLst/>
          </a:prstGeom>
          <a:solidFill>
            <a:schemeClr val="bg2"/>
          </a:solidFill>
          <a:ln w="19050">
            <a:solidFill>
              <a:srgbClr val="FFB90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33 Rectángulo"/>
          <p:cNvSpPr/>
          <p:nvPr/>
        </p:nvSpPr>
        <p:spPr>
          <a:xfrm rot="16200000">
            <a:off x="5793544" y="2872294"/>
            <a:ext cx="981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FF0000"/>
                </a:solidFill>
              </a:rPr>
              <a:t>Servicios</a:t>
            </a:r>
            <a:endParaRPr lang="es-ES" sz="1400" b="1" dirty="0" smtClean="0">
              <a:solidFill>
                <a:srgbClr val="FF0000"/>
              </a:solidFill>
            </a:endParaRPr>
          </a:p>
        </p:txBody>
      </p:sp>
      <p:cxnSp>
        <p:nvCxnSpPr>
          <p:cNvPr id="35" name="34 Conector recto"/>
          <p:cNvCxnSpPr/>
          <p:nvPr/>
        </p:nvCxnSpPr>
        <p:spPr bwMode="auto">
          <a:xfrm>
            <a:off x="6444208" y="3933056"/>
            <a:ext cx="0" cy="1080120"/>
          </a:xfrm>
          <a:prstGeom prst="line">
            <a:avLst/>
          </a:prstGeom>
          <a:solidFill>
            <a:schemeClr val="bg2"/>
          </a:solidFill>
          <a:ln w="19050">
            <a:solidFill>
              <a:srgbClr val="FFB90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35 Rectángulo"/>
          <p:cNvSpPr/>
          <p:nvPr/>
        </p:nvSpPr>
        <p:spPr>
          <a:xfrm rot="16200000">
            <a:off x="5749463" y="43997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FF0000"/>
                </a:solidFill>
              </a:rPr>
              <a:t>Productos</a:t>
            </a:r>
            <a:endParaRPr lang="es-ES" sz="1400" b="1" dirty="0" smtClean="0">
              <a:solidFill>
                <a:srgbClr val="FF0000"/>
              </a:solidFill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05065" y="5691052"/>
            <a:ext cx="4466935" cy="978308"/>
          </a:xfrm>
          <a:prstGeom prst="rect">
            <a:avLst/>
          </a:prstGeom>
          <a:solidFill>
            <a:srgbClr val="E1E1E1"/>
          </a:solidFill>
          <a:ln w="3175">
            <a:noFill/>
            <a:miter lim="800000"/>
            <a:headEnd/>
            <a:tailEnd/>
          </a:ln>
        </p:spPr>
        <p:txBody>
          <a:bodyPr lIns="90000" tIns="72000" rIns="90000" bIns="180000"/>
          <a:lstStyle/>
          <a:p>
            <a:pPr marL="136525" indent="-136525" algn="just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ES_tradnl" sz="1200" dirty="0" smtClean="0">
                <a:latin typeface="Century Gothic" pitchFamily="34" charset="0"/>
              </a:rPr>
              <a:t>Posibilidad de presentar la totalidad de nuestro portafolio para brindar soluciones integrales. </a:t>
            </a:r>
          </a:p>
          <a:p>
            <a:pPr marL="136525" indent="-136525" algn="just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ES_tradnl" sz="1200" dirty="0" smtClean="0">
                <a:latin typeface="Century Gothic" pitchFamily="34" charset="0"/>
              </a:rPr>
              <a:t> Analizamos conjuntamente con nuestros clientes todas sus necesidades  y presentamos las mejores soluciones. </a:t>
            </a:r>
          </a:p>
          <a:p>
            <a:pPr marL="136525" indent="-136525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s-ES_tradnl" sz="1200" dirty="0">
              <a:latin typeface="Century Gothic" pitchFamily="34" charset="0"/>
            </a:endParaRPr>
          </a:p>
        </p:txBody>
      </p:sp>
      <p:sp>
        <p:nvSpPr>
          <p:cNvPr id="38" name="Rectangle 141"/>
          <p:cNvSpPr>
            <a:spLocks noChangeArrowheads="1"/>
          </p:cNvSpPr>
          <p:nvPr/>
        </p:nvSpPr>
        <p:spPr bwMode="auto">
          <a:xfrm>
            <a:off x="2583958" y="5322280"/>
            <a:ext cx="5156394" cy="296763"/>
          </a:xfrm>
          <a:prstGeom prst="rect">
            <a:avLst/>
          </a:prstGeom>
          <a:solidFill>
            <a:srgbClr val="F58C14">
              <a:alpha val="20000"/>
            </a:srgbClr>
          </a:solidFill>
          <a:ln w="28575" cap="rnd" algn="ctr">
            <a:solidFill>
              <a:srgbClr val="F58C14"/>
            </a:solidFill>
            <a:prstDash val="sysDot"/>
            <a:miter lim="800000"/>
            <a:headEnd/>
            <a:tailEnd/>
          </a:ln>
        </p:spPr>
        <p:txBody>
          <a:bodyPr wrap="none" lIns="0" tIns="72009" rIns="72009" bIns="0"/>
          <a:lstStyle/>
          <a:p>
            <a:pPr algn="r">
              <a:lnSpc>
                <a:spcPct val="110000"/>
              </a:lnSpc>
            </a:pPr>
            <a:endParaRPr lang="en-GB" sz="1400" dirty="0">
              <a:solidFill>
                <a:srgbClr val="F58C14"/>
              </a:solidFill>
              <a:ea typeface="ＭＳ Ｐゴシック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914193" y="5301208"/>
            <a:ext cx="464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b="1" dirty="0" smtClean="0"/>
              <a:t>                  Soluciones Multiexpress C.A</a:t>
            </a:r>
            <a:endParaRPr lang="es-ES" sz="1400" b="1" dirty="0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2483073" y="2708920"/>
            <a:ext cx="1152823" cy="20781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</a:rPr>
              <a:t>Soluciones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</a:rPr>
              <a:t>Multiexpress</a:t>
            </a:r>
            <a:endParaRPr lang="es-ES" sz="1400" b="1" kern="0" dirty="0">
              <a:solidFill>
                <a:srgbClr val="422C16"/>
              </a:solidFill>
              <a:latin typeface="+mn-lt"/>
              <a:ea typeface="+mn-ea"/>
            </a:endParaRP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7451625" y="2708920"/>
            <a:ext cx="1152823" cy="20781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  <a:ea typeface="+mn-ea"/>
              </a:rPr>
              <a:t>Clientes</a:t>
            </a:r>
            <a:endParaRPr lang="es-ES" sz="1400" b="1" kern="0" dirty="0">
              <a:solidFill>
                <a:srgbClr val="422C16"/>
              </a:solidFill>
              <a:latin typeface="+mn-lt"/>
              <a:ea typeface="+mn-ea"/>
            </a:endParaRPr>
          </a:p>
        </p:txBody>
      </p:sp>
      <p:sp>
        <p:nvSpPr>
          <p:cNvPr id="42" name="19 CuadroTexto"/>
          <p:cNvSpPr txBox="1">
            <a:spLocks noChangeArrowheads="1"/>
          </p:cNvSpPr>
          <p:nvPr/>
        </p:nvSpPr>
        <p:spPr bwMode="auto">
          <a:xfrm>
            <a:off x="7164288" y="2348880"/>
            <a:ext cx="1728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400" b="1" dirty="0">
                <a:solidFill>
                  <a:schemeClr val="tx2"/>
                </a:solidFill>
                <a:latin typeface="Century Gothic" pitchFamily="34" charset="0"/>
              </a:rPr>
              <a:t>Contratante</a:t>
            </a:r>
            <a:endParaRPr lang="es-ES" sz="1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644008" y="5691052"/>
            <a:ext cx="4466935" cy="978308"/>
          </a:xfrm>
          <a:prstGeom prst="rect">
            <a:avLst/>
          </a:prstGeom>
          <a:solidFill>
            <a:srgbClr val="E1E1E1"/>
          </a:solidFill>
          <a:ln w="3175">
            <a:noFill/>
            <a:miter lim="800000"/>
            <a:headEnd/>
            <a:tailEnd/>
          </a:ln>
        </p:spPr>
        <p:txBody>
          <a:bodyPr lIns="90000" tIns="72000" rIns="90000" bIns="180000"/>
          <a:lstStyle/>
          <a:p>
            <a:pPr marL="136525" indent="-136525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ES_tradnl" sz="1200" dirty="0" smtClean="0">
                <a:latin typeface="Century Gothic" pitchFamily="34" charset="0"/>
              </a:rPr>
              <a:t>Servicio personalizado a cada cliente, tanto en la etapa de pre-venta como en la etapa de post- venta.</a:t>
            </a:r>
            <a:endParaRPr lang="es-ES_tradnl" sz="1200" dirty="0">
              <a:latin typeface="Century Gothic" pitchFamily="34" charset="0"/>
            </a:endParaRPr>
          </a:p>
          <a:p>
            <a:pPr marL="136525" indent="-136525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ES_tradnl" sz="1200" dirty="0" smtClean="0">
                <a:latin typeface="Century Gothic" pitchFamily="34" charset="0"/>
              </a:rPr>
              <a:t>Hacemos el enlace con nuestras empresas filiares sin costo alguno para el cliente. </a:t>
            </a:r>
            <a:endParaRPr lang="es-ES_tradnl" sz="1200" dirty="0">
              <a:latin typeface="Century Gothic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627784" y="242088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b="1" dirty="0" smtClean="0"/>
              <a:t>Ventas</a:t>
            </a:r>
            <a:endParaRPr lang="es-ES" sz="1400" b="1" dirty="0"/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4636938" y="2832196"/>
            <a:ext cx="1519238" cy="495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</a:rPr>
              <a:t>Servicios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VE" sz="1400" b="1" kern="0" dirty="0" smtClean="0">
                <a:solidFill>
                  <a:srgbClr val="422C16"/>
                </a:solidFill>
                <a:latin typeface="+mn-lt"/>
              </a:rPr>
              <a:t>generales</a:t>
            </a:r>
            <a:r>
              <a:rPr lang="es-VE" sz="1400" b="1" kern="0" dirty="0" smtClean="0">
                <a:solidFill>
                  <a:srgbClr val="422C16"/>
                </a:solidFill>
                <a:latin typeface="+mn-lt"/>
                <a:ea typeface="+mn-ea"/>
              </a:rPr>
              <a:t> </a:t>
            </a:r>
            <a:endParaRPr lang="es-ES" sz="1400" b="1" kern="0" dirty="0">
              <a:solidFill>
                <a:srgbClr val="422C16"/>
              </a:solidFill>
              <a:latin typeface="+mn-lt"/>
              <a:ea typeface="+mn-ea"/>
            </a:endParaRPr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212213"/>
            <a:ext cx="1691680" cy="9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PORTAFOLIO</a:t>
            </a:r>
            <a:endParaRPr lang="es-E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AutoShape 2" descr="Resultado de imagen para gestion human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4" name="Picture 194" descr="Dis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8" y="1923752"/>
            <a:ext cx="4286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80" descr="MPj03096410000[1]"/>
          <p:cNvPicPr>
            <a:picLocks noChangeAspect="1" noChangeArrowheads="1"/>
          </p:cNvPicPr>
          <p:nvPr/>
        </p:nvPicPr>
        <p:blipFill>
          <a:blip r:embed="rId3" cstate="print"/>
          <a:srcRect t="25900" r="5626" b="23309"/>
          <a:stretch>
            <a:fillRect/>
          </a:stretch>
        </p:blipFill>
        <p:spPr bwMode="auto">
          <a:xfrm>
            <a:off x="4536951" y="1923752"/>
            <a:ext cx="44275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83 Rectángulo"/>
          <p:cNvSpPr/>
          <p:nvPr/>
        </p:nvSpPr>
        <p:spPr>
          <a:xfrm>
            <a:off x="107504" y="141277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s-VE" sz="2400" b="1" kern="0" dirty="0" smtClean="0"/>
              <a:t>Consultoría de Recursos Humanos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2455" y="2500015"/>
            <a:ext cx="4355529" cy="409733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108000" tIns="72000" rIns="72000" bIns="72000"/>
          <a:lstStyle/>
          <a:p>
            <a:pPr lvl="0" eaLnBrk="0" fontAlgn="auto" hangingPunct="0">
              <a:spcAft>
                <a:spcPts val="0"/>
              </a:spcAft>
              <a:defRPr/>
            </a:pPr>
            <a:r>
              <a:rPr lang="es-VE" sz="1600" b="1" kern="0" dirty="0" smtClean="0">
                <a:solidFill>
                  <a:srgbClr val="FFFFFF"/>
                </a:solidFill>
              </a:rPr>
              <a:t>Corporación</a:t>
            </a:r>
            <a:r>
              <a:rPr lang="en-US" sz="1600" b="1" kern="0" dirty="0" smtClean="0">
                <a:solidFill>
                  <a:srgbClr val="FFFFFF"/>
                </a:solidFill>
              </a:rPr>
              <a:t> AC Consulting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6238" y="2861965"/>
            <a:ext cx="4245420" cy="3735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1588" marR="0" lvl="1" indent="0" algn="just" defTabSz="762000" eaLnBrk="0" fontAlgn="auto" latinLnBrk="0" hangingPunct="0">
              <a:lnSpc>
                <a:spcPts val="204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/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Somos una compañía dinámica e innovadora, especializada en la asesoría, consultoría, desarrollo, implementación y puesta en marcha de proyectos  relacionados con el corazón de las compañías, es decir, su “Capital Humano”. Atendemos a industrias de los sectores públicos, privados y sin fines de lucro. Disponemos de un equipo multidisciplinario, capaz de detectar y entender los requerimientos de nuestros clientes, con el fin de brindar soluciones integrales que permitan optimizar las estructuras organizacionales. Creemos en establecer relaciones a largo plazo con nuestro clientes, apoyándolos en el logro de sus objetivos, aplicando ideas innovadoras y mejores practicas del mercado.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538092" y="2500015"/>
            <a:ext cx="4466095" cy="1655762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Valor agregado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72000" y="2852936"/>
            <a:ext cx="4426396" cy="129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indent="-455613" algn="just" eaLnBrk="0" fontAlgn="auto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1882775" algn="l"/>
              </a:tabLst>
              <a:defRPr/>
            </a:pPr>
            <a:r>
              <a:rPr lang="es-VE" sz="1200" kern="0" dirty="0" smtClean="0">
                <a:solidFill>
                  <a:srgbClr val="000000"/>
                </a:solidFill>
              </a:rPr>
              <a:t>Tenemos amplia experiencia en la industria bancaria, aseguradora, viajes y turismo, ingeniería, publicidad y mercadeo, educación, química y </a:t>
            </a:r>
            <a:r>
              <a:rPr lang="es-VE" sz="1200" kern="0" dirty="0" err="1" smtClean="0">
                <a:solidFill>
                  <a:srgbClr val="000000"/>
                </a:solidFill>
              </a:rPr>
              <a:t>retail</a:t>
            </a:r>
            <a:r>
              <a:rPr lang="es-VE" sz="1200" kern="0" dirty="0" smtClean="0">
                <a:solidFill>
                  <a:srgbClr val="000000"/>
                </a:solidFill>
              </a:rPr>
              <a:t>, lo que nos permite adaptar nuestros productos a cada modelo de negocio.</a:t>
            </a:r>
            <a:endParaRPr kumimoji="0" lang="es-VE" sz="1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3600" b="1" dirty="0" smtClean="0">
                <a:solidFill>
                  <a:schemeClr val="bg1"/>
                </a:solidFill>
              </a:rPr>
              <a:t>Soluciones Multiexpress c.a</a:t>
            </a:r>
            <a:br>
              <a:rPr lang="es-UY" sz="3600" b="1" dirty="0" smtClean="0">
                <a:solidFill>
                  <a:schemeClr val="bg1"/>
                </a:solidFill>
              </a:rPr>
            </a:br>
            <a:r>
              <a:rPr lang="es-UY" sz="3600" b="1" dirty="0" smtClean="0">
                <a:solidFill>
                  <a:schemeClr val="bg1"/>
                </a:solidFill>
              </a:rPr>
              <a:t>Portafolio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2530" name="AutoShape 2" descr="Resultado de imagen para gestion human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4" name="Picture 194" descr="Dis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8" y="1923752"/>
            <a:ext cx="4286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80" descr="MPj03096410000[1]"/>
          <p:cNvPicPr>
            <a:picLocks noChangeAspect="1" noChangeArrowheads="1"/>
          </p:cNvPicPr>
          <p:nvPr/>
        </p:nvPicPr>
        <p:blipFill>
          <a:blip r:embed="rId3" cstate="print"/>
          <a:srcRect t="25900" r="5626" b="23309"/>
          <a:stretch>
            <a:fillRect/>
          </a:stretch>
        </p:blipFill>
        <p:spPr bwMode="auto">
          <a:xfrm>
            <a:off x="4536951" y="1923752"/>
            <a:ext cx="44275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83 Rectángulo"/>
          <p:cNvSpPr/>
          <p:nvPr/>
        </p:nvSpPr>
        <p:spPr>
          <a:xfrm>
            <a:off x="107504" y="141277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sz="2400" b="1" kern="0" dirty="0" smtClean="0"/>
              <a:t>Distribución de productos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2455" y="2500015"/>
            <a:ext cx="4355529" cy="409733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108000" tIns="72000" rIns="72000" bIns="72000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600" b="1" kern="0" dirty="0" err="1" smtClean="0">
                <a:solidFill>
                  <a:srgbClr val="FFFFFF"/>
                </a:solidFill>
              </a:rPr>
              <a:t>Soluciones</a:t>
            </a:r>
            <a:r>
              <a:rPr lang="en-US" sz="1600" b="1" kern="0" dirty="0" smtClean="0">
                <a:solidFill>
                  <a:srgbClr val="FFFFFF"/>
                </a:solidFill>
              </a:rPr>
              <a:t> </a:t>
            </a:r>
            <a:r>
              <a:rPr lang="en-US" sz="1600" b="1" kern="0" dirty="0" err="1" smtClean="0">
                <a:solidFill>
                  <a:srgbClr val="FFFFFF"/>
                </a:solidFill>
              </a:rPr>
              <a:t>Multiexpress</a:t>
            </a:r>
            <a:r>
              <a:rPr lang="en-US" sz="1600" b="1" kern="0" dirty="0" smtClean="0">
                <a:solidFill>
                  <a:srgbClr val="FFFFFF"/>
                </a:solidFill>
              </a:rPr>
              <a:t> C.A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0556" y="2861965"/>
            <a:ext cx="4245420" cy="3735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1588" marR="0" lvl="1" indent="0" defTabSz="762000" eaLnBrk="0" fontAlgn="auto" latinLnBrk="0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>Somos una empresa cuyo propósito es proveer todo tipo de material de oficina, consumibles en general, equipos de computación, productos de limpieza, etc., lo que nos permite adaptar nuestro portafolio a las necesidades de nuestros clientes.</a:t>
            </a:r>
          </a:p>
          <a:p>
            <a:pPr marL="1588" marR="0" lvl="1" indent="0" defTabSz="762000" eaLnBrk="0" fontAlgn="auto" latinLnBrk="0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>Nos caracterizamos por brindar soluciones integrales, con el fin de ser la opción mas segura, rápida, responsable y de mayor calidad que agregue valor a nuestros clientes. </a:t>
            </a:r>
          </a:p>
          <a:p>
            <a:pPr marL="1588" marR="0" lvl="1" indent="0" defTabSz="762000" eaLnBrk="0" fontAlgn="auto" latinLnBrk="0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endParaRPr lang="es-ES" sz="1200" kern="0" dirty="0" smtClean="0">
              <a:solidFill>
                <a:sysClr val="windowText" lastClr="000000"/>
              </a:solidFill>
            </a:endParaRPr>
          </a:p>
          <a:p>
            <a:pPr marL="1588" marR="0" lvl="1" indent="0" defTabSz="762000" eaLnBrk="0" fontAlgn="auto" latinLnBrk="0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endParaRPr lang="es-ES" sz="1200" kern="0" dirty="0" smtClean="0">
              <a:solidFill>
                <a:sysClr val="windowText" lastClr="000000"/>
              </a:solidFill>
            </a:endParaRPr>
          </a:p>
          <a:p>
            <a:pPr marL="1588" lvl="1" defTabSz="762000" eaLnBrk="0" fontAlgn="auto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tabLst>
                <a:tab pos="987425" algn="l"/>
              </a:tabLst>
              <a:defRPr/>
            </a:pPr>
            <a:r>
              <a:rPr lang="es-CO" sz="1200" dirty="0" smtClean="0"/>
              <a:t> </a:t>
            </a:r>
          </a:p>
          <a:p>
            <a:pPr marL="1588" marR="0" lvl="1" indent="0" defTabSz="762000" eaLnBrk="0" fontAlgn="auto" latinLnBrk="0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 </a:t>
            </a:r>
            <a:endParaRPr lang="es-ES" sz="1200" kern="0" dirty="0" smtClean="0">
              <a:solidFill>
                <a:sysClr val="windowText" lastClr="000000"/>
              </a:solidFill>
            </a:endParaRPr>
          </a:p>
          <a:p>
            <a:pPr marL="1588" marR="0" lvl="1" indent="0" defTabSz="762000" eaLnBrk="0" fontAlgn="auto" latinLnBrk="0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endParaRPr lang="es-ES" sz="1200" kern="0" dirty="0" smtClean="0">
              <a:solidFill>
                <a:sysClr val="windowText" lastClr="000000"/>
              </a:solidFill>
            </a:endParaRPr>
          </a:p>
          <a:p>
            <a:pPr marL="1588" marR="0" lvl="1" indent="0" defTabSz="762000" eaLnBrk="0" fontAlgn="auto" latinLnBrk="0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588" marR="0" lvl="1" indent="0" defTabSz="762000" eaLnBrk="0" fontAlgn="auto" latinLnBrk="0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s-ES" sz="1200" kern="0" dirty="0" smtClean="0">
                <a:solidFill>
                  <a:sysClr val="windowText" lastClr="000000"/>
                </a:solidFill>
              </a:rPr>
            </a:br>
            <a:endParaRPr lang="es-ES" sz="1200" kern="0" dirty="0" smtClean="0">
              <a:solidFill>
                <a:sysClr val="windowText" lastClr="000000"/>
              </a:solidFill>
            </a:endParaRPr>
          </a:p>
          <a:p>
            <a:pPr marL="1588" marR="0" lvl="1" indent="0" defTabSz="7620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>
                <a:tab pos="987425" algn="l"/>
              </a:tabLst>
              <a:defRPr/>
            </a:pPr>
            <a:endParaRPr lang="en-US" sz="12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499991" y="4941590"/>
            <a:ext cx="4466095" cy="1655762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Valor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agregado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38092" y="5303540"/>
            <a:ext cx="4426396" cy="129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1588" lvl="1" defTabSz="762000" eaLnBrk="0" fontAlgn="auto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tabLst>
                <a:tab pos="987425" algn="l"/>
              </a:tabLst>
              <a:defRPr/>
            </a:pPr>
            <a:r>
              <a:rPr lang="es-CO" sz="1200" dirty="0" smtClean="0"/>
              <a:t>Contamos con un servicio de asistencia personalizado con alto conocimiento del mercado, con el fin de brindar el mejor servicio y precios a nuestros clientes.</a:t>
            </a:r>
          </a:p>
          <a:p>
            <a:pPr marL="1588" lvl="1" defTabSz="762000" eaLnBrk="0" fontAlgn="auto" hangingPunct="0">
              <a:lnSpc>
                <a:spcPts val="23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tabLst>
                <a:tab pos="987425" algn="l"/>
              </a:tabLst>
              <a:defRPr/>
            </a:pPr>
            <a:r>
              <a:rPr lang="es-CO" sz="1200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499991" y="2500015"/>
            <a:ext cx="4466095" cy="2354262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Nuestro alcance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538092" y="2861965"/>
            <a:ext cx="4426396" cy="1992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266700" marR="0" lvl="1" indent="-265113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>
                <a:tab pos="1882775" algn="l"/>
              </a:tabLst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44008" y="2924944"/>
            <a:ext cx="40324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s-VE" sz="1200" dirty="0" smtClean="0"/>
              <a:t>Tenemos un alcance a nivel nacional, orientados a atender  a empresas de cualquier rama, clínicas, hospitales, ferias de comidas y comercios.</a:t>
            </a:r>
          </a:p>
          <a:p>
            <a:pPr>
              <a:lnSpc>
                <a:spcPts val="2300"/>
              </a:lnSpc>
            </a:pPr>
            <a:r>
              <a:rPr lang="es-VE" sz="1200" dirty="0" smtClean="0"/>
              <a:t> </a:t>
            </a:r>
          </a:p>
          <a:p>
            <a:pPr>
              <a:lnSpc>
                <a:spcPts val="2300"/>
              </a:lnSpc>
            </a:pPr>
            <a:endParaRPr lang="es-VE" sz="1200" dirty="0" smtClean="0"/>
          </a:p>
          <a:p>
            <a:pPr>
              <a:lnSpc>
                <a:spcPts val="2300"/>
              </a:lnSpc>
            </a:pPr>
            <a:endParaRPr lang="es-ES" sz="1200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212213"/>
            <a:ext cx="1691680" cy="9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3600" b="1" dirty="0" smtClean="0">
                <a:solidFill>
                  <a:schemeClr val="bg1"/>
                </a:solidFill>
              </a:rPr>
              <a:t>Portafolio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2530" name="AutoShape 2" descr="Resultado de imagen para gestion human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4" name="Picture 194" descr="Dis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8" y="1923752"/>
            <a:ext cx="4286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80" descr="MPj03096410000[1]"/>
          <p:cNvPicPr>
            <a:picLocks noChangeAspect="1" noChangeArrowheads="1"/>
          </p:cNvPicPr>
          <p:nvPr/>
        </p:nvPicPr>
        <p:blipFill>
          <a:blip r:embed="rId3" cstate="print"/>
          <a:srcRect t="25900" r="5626" b="23309"/>
          <a:stretch>
            <a:fillRect/>
          </a:stretch>
        </p:blipFill>
        <p:spPr bwMode="auto">
          <a:xfrm>
            <a:off x="4536951" y="1923752"/>
            <a:ext cx="44275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83 Rectángulo"/>
          <p:cNvSpPr/>
          <p:nvPr/>
        </p:nvSpPr>
        <p:spPr>
          <a:xfrm>
            <a:off x="107504" y="141277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s-VE" sz="2400" b="1" kern="0" dirty="0" smtClean="0"/>
              <a:t>Redes y Seguridad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2455" y="2500015"/>
            <a:ext cx="4355529" cy="409733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108000" tIns="72000" rIns="72000" bIns="72000"/>
          <a:lstStyle/>
          <a:p>
            <a:pPr lvl="0" eaLnBrk="0" fontAlgn="auto" hangingPunct="0">
              <a:spcAft>
                <a:spcPts val="0"/>
              </a:spcAft>
              <a:defRPr/>
            </a:pPr>
            <a:r>
              <a:rPr lang="es-VE" sz="1600" b="1" kern="0" dirty="0" smtClean="0">
                <a:solidFill>
                  <a:srgbClr val="FFFFFF"/>
                </a:solidFill>
              </a:rPr>
              <a:t>Corporación AC </a:t>
            </a:r>
            <a:r>
              <a:rPr lang="es-VE" sz="1600" b="1" kern="0" dirty="0" err="1" smtClean="0">
                <a:solidFill>
                  <a:srgbClr val="FFFFFF"/>
                </a:solidFill>
              </a:rPr>
              <a:t>Consulting</a:t>
            </a:r>
            <a:endParaRPr lang="es-VE" sz="1600" b="1" kern="0" dirty="0" smtClean="0">
              <a:solidFill>
                <a:srgbClr val="FFFFFF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0556" y="2861965"/>
            <a:ext cx="4245420" cy="3735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1588" marR="0" lvl="1" indent="0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/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Prestamos servicios que van desde el desarrollo de Ingeniería conceptual, básica y de detalle, hasta la implementación, puesta en marcha y mantenimiento de:</a:t>
            </a:r>
          </a:p>
          <a:p>
            <a:pPr marL="1588" marR="0" lvl="1" indent="0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/>
              <a:defRPr/>
            </a:pPr>
            <a:endParaRPr lang="es-VE" sz="1200" kern="0" dirty="0" smtClean="0">
              <a:solidFill>
                <a:sysClr val="windowText" lastClr="000000"/>
              </a:solidFill>
            </a:endParaRPr>
          </a:p>
          <a:p>
            <a:pPr marL="173038" marR="0" lvl="1" indent="-171450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Cableado Estructurado.</a:t>
            </a:r>
          </a:p>
          <a:p>
            <a:pPr marL="173038" marR="0" lvl="1" indent="-171450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1200" kern="0" dirty="0" err="1" smtClean="0">
                <a:solidFill>
                  <a:sysClr val="windowText" lastClr="000000"/>
                </a:solidFill>
              </a:rPr>
              <a:t>Networking</a:t>
            </a:r>
            <a:r>
              <a:rPr lang="es-VE" sz="1200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73038" marR="0" lvl="1" indent="-171450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CCTV (Circuito Cerrado de Televisión).</a:t>
            </a:r>
          </a:p>
          <a:p>
            <a:pPr marL="173038" marR="0" lvl="1" indent="-171450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Sistema de Control de Acceso.</a:t>
            </a:r>
          </a:p>
          <a:p>
            <a:pPr marL="173038" marR="0" lvl="1" indent="-171450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VE" sz="1200" kern="0" dirty="0" smtClean="0">
              <a:solidFill>
                <a:sysClr val="windowText" lastClr="000000"/>
              </a:solidFill>
            </a:endParaRPr>
          </a:p>
          <a:p>
            <a:pPr marL="1588" marR="0" lvl="1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tabLst/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Todos nuestros proyectos se realizan cumpliendo las normas y estándares nacionales e internacionales, asegurando la continuidad operativa de las operaciones con soluciones robustas.</a:t>
            </a:r>
          </a:p>
          <a:p>
            <a:pPr marL="173038" marR="0" lvl="1" indent="-171450" algn="just" defTabSz="7620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499991" y="4941590"/>
            <a:ext cx="4466095" cy="1655762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Valor agregado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38092" y="5303540"/>
            <a:ext cx="4426396" cy="129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indent="-455613" algn="just" eaLnBrk="0" fontAlgn="auto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1882775" algn="l"/>
              </a:tabLst>
              <a:defRPr/>
            </a:pPr>
            <a:r>
              <a:rPr kumimoji="0" lang="es-V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Contamos</a:t>
            </a:r>
            <a:r>
              <a:rPr kumimoji="0" lang="es-VE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con amplia experiencia en el desarrollo de soluciones tipo llave en mano</a:t>
            </a:r>
            <a:r>
              <a:rPr lang="es-VE" sz="1200" kern="0" noProof="0" dirty="0" smtClean="0">
                <a:solidFill>
                  <a:srgbClr val="000000"/>
                </a:solidFill>
              </a:rPr>
              <a:t>, y un equipo de trabajo especializado</a:t>
            </a:r>
            <a:r>
              <a:rPr lang="es-VE" sz="1200" kern="0" dirty="0" smtClean="0">
                <a:solidFill>
                  <a:srgbClr val="000000"/>
                </a:solidFill>
              </a:rPr>
              <a:t> en constante capacitación</a:t>
            </a:r>
            <a:r>
              <a:rPr lang="en-US" sz="1200" kern="0" dirty="0" smtClean="0">
                <a:solidFill>
                  <a:srgbClr val="000000"/>
                </a:solidFill>
              </a:rPr>
              <a:t>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499991" y="2500015"/>
            <a:ext cx="4466095" cy="2354262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lvl="0" eaLnBrk="0" fontAlgn="auto" hangingPunct="0"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Nuestro alcance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538092" y="2861965"/>
            <a:ext cx="4426396" cy="1992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266700" marR="0" lvl="1" indent="-265113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>
                <a:tab pos="1882775" algn="l"/>
              </a:tabLst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6" name="RectanNX9o8TT0mh0e7DveHIhRLIQ"/>
          <p:cNvSpPr>
            <a:spLocks noChangeArrowheads="1"/>
          </p:cNvSpPr>
          <p:nvPr/>
        </p:nvSpPr>
        <p:spPr bwMode="auto">
          <a:xfrm>
            <a:off x="4659506" y="2946102"/>
            <a:ext cx="4088958" cy="17697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es-VE" sz="1200" dirty="0" smtClean="0"/>
              <a:t>Tenemos un alcance a nivel nacional , orientados a atender  a empresas de cualquier rama, clínicas, hospitales, ferias de comidas , comercios, edificios y hogares. </a:t>
            </a:r>
          </a:p>
          <a:p>
            <a:pPr>
              <a:lnSpc>
                <a:spcPts val="2300"/>
              </a:lnSpc>
            </a:pPr>
            <a:endParaRPr lang="es-VE" sz="1200" dirty="0" smtClean="0"/>
          </a:p>
          <a:p>
            <a:pPr>
              <a:lnSpc>
                <a:spcPts val="2300"/>
              </a:lnSpc>
            </a:pPr>
            <a:endParaRPr lang="es-VE" sz="1200" dirty="0" smtClean="0"/>
          </a:p>
          <a:p>
            <a:pPr>
              <a:lnSpc>
                <a:spcPts val="2300"/>
              </a:lnSpc>
            </a:pPr>
            <a:r>
              <a:rPr lang="es-VE" sz="1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PORTAFOLIO</a:t>
            </a:r>
            <a:endParaRPr lang="es-E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AutoShape 2" descr="Resultado de imagen para gestion human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4" name="Picture 194" descr="Dis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8" y="1923752"/>
            <a:ext cx="4286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80" descr="MPj03096410000[1]"/>
          <p:cNvPicPr>
            <a:picLocks noChangeAspect="1" noChangeArrowheads="1"/>
          </p:cNvPicPr>
          <p:nvPr/>
        </p:nvPicPr>
        <p:blipFill>
          <a:blip r:embed="rId3" cstate="print"/>
          <a:srcRect t="25900" r="5626" b="23309"/>
          <a:stretch>
            <a:fillRect/>
          </a:stretch>
        </p:blipFill>
        <p:spPr bwMode="auto">
          <a:xfrm>
            <a:off x="4536951" y="1923752"/>
            <a:ext cx="44275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83 Rectángulo"/>
          <p:cNvSpPr/>
          <p:nvPr/>
        </p:nvSpPr>
        <p:spPr>
          <a:xfrm>
            <a:off x="107504" y="141277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sz="2400" b="1" kern="0" dirty="0" smtClean="0"/>
              <a:t>Servicios Generales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2455" y="2500015"/>
            <a:ext cx="4355529" cy="409733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108000" tIns="72000" rIns="72000" bIns="72000"/>
          <a:lstStyle/>
          <a:p>
            <a:pPr lvl="0" eaLnBrk="0" fontAlgn="auto" hangingPunct="0"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Tecniplaga</a:t>
            </a:r>
            <a:r>
              <a:rPr lang="en-US" sz="1600" kern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0556" y="2861965"/>
            <a:ext cx="4245420" cy="3735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1588" lvl="1" defTabSz="762000" eaLnBrk="0" fontAlgn="auto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Somos una compañía con 26 años de experiencia en el campo de servicios generales, manejo de desechos y control de plagas.</a:t>
            </a:r>
            <a:endParaRPr lang="es-ES" sz="1200" kern="0" dirty="0" smtClean="0">
              <a:solidFill>
                <a:sysClr val="windowText" lastClr="000000"/>
              </a:solidFill>
            </a:endParaRPr>
          </a:p>
          <a:p>
            <a:pPr marL="1588" lvl="1" defTabSz="762000" eaLnBrk="0" fontAlgn="auto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>En todos nuestros proyectos utilizamos los métodos y técnicas certificados y aplicados con la más alta calidad y exigencia en estándares nacionales e internacionales, cumpliendo con estrictas normas de higiene y seguridad industrial.</a:t>
            </a:r>
          </a:p>
          <a:p>
            <a:pPr marL="1588" lvl="1" defTabSz="762000" eaLnBrk="0" fontAlgn="auto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es-VE" sz="1200" dirty="0" smtClean="0"/>
              <a:t>Tenemos un alcance a nivel nacional, orientados a atender  a empresas de cualquier rama, clínicas, hospitales, ferias de comidas, comercios, edificios y hogares. </a:t>
            </a:r>
          </a:p>
          <a:p>
            <a:pPr marL="1588" lvl="1" defTabSz="762000" eaLnBrk="0" fontAlgn="auto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defRPr/>
            </a:pPr>
            <a:endParaRPr lang="es-VE" sz="1200" kern="0" dirty="0" smtClean="0">
              <a:solidFill>
                <a:sysClr val="windowText" lastClr="000000"/>
              </a:solidFill>
            </a:endParaRPr>
          </a:p>
          <a:p>
            <a:pPr marL="1588" marR="0" lvl="1" indent="0" defTabSz="762000" eaLnBrk="0" fontAlgn="auto" latinLnBrk="0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/>
              <a:defRPr/>
            </a:pPr>
            <a:endParaRPr lang="es-VE" sz="12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499991" y="4941590"/>
            <a:ext cx="4466095" cy="1655762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lvl="0" eaLnBrk="0" fontAlgn="auto" hangingPunct="0"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Valor agregado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38092" y="5303540"/>
            <a:ext cx="4426396" cy="129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266700" marR="0" lvl="1" indent="-265113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>
                <a:tab pos="1882775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499991" y="2500015"/>
            <a:ext cx="4466095" cy="2354262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b="1" kern="0" noProof="0" dirty="0" smtClean="0">
                <a:solidFill>
                  <a:srgbClr val="FFFFFF"/>
                </a:solidFill>
              </a:rPr>
              <a:t>Casos de </a:t>
            </a:r>
            <a:r>
              <a:rPr lang="en-US" sz="1600" b="1" kern="0" noProof="0" dirty="0" err="1" smtClean="0">
                <a:solidFill>
                  <a:srgbClr val="FFFFFF"/>
                </a:solidFill>
              </a:rPr>
              <a:t>éxitos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538092" y="2861965"/>
            <a:ext cx="4426396" cy="1992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266700" marR="0" lvl="1" indent="-265113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>
                <a:tab pos="1882775" algn="l"/>
              </a:tabLst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538092" y="5301208"/>
            <a:ext cx="4426396" cy="129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0" lvl="1" indent="-455613" algn="just" eaLnBrk="0" fontAlgn="auto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tabLst>
                <a:tab pos="1882775" algn="l"/>
              </a:tabLst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>Contamos con los mejores productos del mercado que garantizan la erradicación de la plaga; pero sobre todo garantizar la salud de nuestros clientes y la salud laboral de las organizaciones a la que le prestamos nuestros servicios.</a:t>
            </a:r>
            <a:endParaRPr lang="en-US" sz="1200" kern="0" dirty="0" smtClean="0">
              <a:solidFill>
                <a:srgbClr val="000000"/>
              </a:solidFill>
            </a:endParaRPr>
          </a:p>
          <a:p>
            <a:pPr indent="-455613" algn="just" eaLnBrk="0" fontAlgn="auto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1882775" algn="l"/>
              </a:tabLst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572000" y="2852936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sz="1200" dirty="0" smtClean="0"/>
              <a:t> Aluminios Reinolds de Venezuela.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sz="1200" dirty="0" smtClean="0"/>
              <a:t> Caracas paper compa.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sz="1200" dirty="0" smtClean="0"/>
              <a:t> Últimas noticias.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sz="1200" dirty="0" smtClean="0"/>
              <a:t> Sarivan.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sz="1200" dirty="0" smtClean="0"/>
              <a:t> Gramipa (procesadora de pollos)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sz="1200" dirty="0" smtClean="0"/>
              <a:t> ADP (Almacén de productos médicos)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9217024" cy="981075"/>
          </a:xfrm>
        </p:spPr>
        <p:txBody>
          <a:bodyPr/>
          <a:lstStyle/>
          <a:p>
            <a:r>
              <a:rPr lang="es-UY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PORTAFOLIO</a:t>
            </a:r>
            <a:endParaRPr lang="es-E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AutoShape 2" descr="Resultado de imagen para gestion human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4" name="Picture 194" descr="Dis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8" y="1923752"/>
            <a:ext cx="4286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80" descr="MPj03096410000[1]"/>
          <p:cNvPicPr>
            <a:picLocks noChangeAspect="1" noChangeArrowheads="1"/>
          </p:cNvPicPr>
          <p:nvPr/>
        </p:nvPicPr>
        <p:blipFill>
          <a:blip r:embed="rId3" cstate="print"/>
          <a:srcRect t="25900" r="5626" b="23309"/>
          <a:stretch>
            <a:fillRect/>
          </a:stretch>
        </p:blipFill>
        <p:spPr bwMode="auto">
          <a:xfrm>
            <a:off x="4536951" y="1923752"/>
            <a:ext cx="44275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83 Rectángulo"/>
          <p:cNvSpPr/>
          <p:nvPr/>
        </p:nvSpPr>
        <p:spPr>
          <a:xfrm>
            <a:off x="107504" y="141277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s-VE" sz="2400" b="1" kern="0" dirty="0" smtClean="0"/>
              <a:t>Eventos Empresariales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2455" y="2500015"/>
            <a:ext cx="4355529" cy="409733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108000" tIns="72000" rIns="72000" bIns="72000"/>
          <a:lstStyle/>
          <a:p>
            <a:pPr lvl="0" eaLnBrk="0" fontAlgn="auto" hangingPunct="0">
              <a:spcAft>
                <a:spcPts val="0"/>
              </a:spcAft>
              <a:defRPr/>
            </a:pPr>
            <a:r>
              <a:rPr lang="es-VE" sz="1600" b="1" kern="0" dirty="0" smtClean="0">
                <a:solidFill>
                  <a:srgbClr val="FFFFFF"/>
                </a:solidFill>
              </a:rPr>
              <a:t>Corporación </a:t>
            </a:r>
            <a:r>
              <a:rPr lang="es-VE" sz="1600" b="1" kern="0" dirty="0" err="1" smtClean="0">
                <a:solidFill>
                  <a:srgbClr val="FFFFFF"/>
                </a:solidFill>
              </a:rPr>
              <a:t>Diversity</a:t>
            </a:r>
            <a:r>
              <a:rPr lang="es-VE" sz="1600" b="1" kern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0556" y="2861965"/>
            <a:ext cx="4245420" cy="3735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1588" marR="0" lvl="1" indent="0" defTabSz="762000" eaLnBrk="0" fontAlgn="auto" latinLnBrk="0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/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Somos una compañía joven e innovadora, especializada en el desarrollo de eventos corporativos, para industrias del sector público, privado y sin fines de lucro. Ofrecemos soluciones integrales, nos adaptamos a las necesidades de nuestros clientes.</a:t>
            </a:r>
          </a:p>
          <a:p>
            <a:pPr marL="1588" marR="0" lvl="1" indent="0" defTabSz="762000" eaLnBrk="0" fontAlgn="auto" latinLnBrk="0" hangingPunct="0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Wingdings" pitchFamily="2" charset="2"/>
              <a:buNone/>
              <a:tabLst/>
              <a:defRPr/>
            </a:pPr>
            <a:r>
              <a:rPr lang="es-VE" sz="1200" kern="0" dirty="0" smtClean="0">
                <a:solidFill>
                  <a:sysClr val="windowText" lastClr="000000"/>
                </a:solidFill>
              </a:rPr>
              <a:t>Contamos con amplia experiencia en el desarrollo de eventos corporativos, asegurando la calidad de nuestros productos y servicios.</a:t>
            </a:r>
            <a:endParaRPr lang="es-VE" sz="1200" kern="0" dirty="0">
              <a:solidFill>
                <a:sysClr val="windowText" lastClr="000000"/>
              </a:solidFill>
            </a:endParaRPr>
          </a:p>
          <a:p>
            <a:pPr marL="173038" marR="0" lvl="1" indent="-171450" defTabSz="7620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CC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VE" sz="12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536951" y="2500014"/>
            <a:ext cx="4429135" cy="409733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b="1" kern="0" noProof="0" dirty="0" smtClean="0">
                <a:solidFill>
                  <a:srgbClr val="FFFFFF"/>
                </a:solidFill>
              </a:rPr>
              <a:t>Casos de </a:t>
            </a:r>
            <a:r>
              <a:rPr lang="es-VE" sz="1600" b="1" kern="0" dirty="0" smtClean="0">
                <a:solidFill>
                  <a:srgbClr val="FFFFFF"/>
                </a:solidFill>
              </a:rPr>
              <a:t>éxitos</a:t>
            </a:r>
            <a:endParaRPr kumimoji="0" lang="es-VE" sz="1600" b="1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538092" y="2861965"/>
            <a:ext cx="4426396" cy="37353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00" tIns="72000" rIns="126000" bIns="126000"/>
          <a:lstStyle/>
          <a:p>
            <a:pPr marL="287337" marR="0" lvl="1" indent="-285750" defTabSz="9144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882775" algn="l"/>
              </a:tabLst>
              <a:defRPr/>
            </a:pPr>
            <a:r>
              <a:rPr lang="es-VE" sz="1200" kern="0" dirty="0" smtClean="0">
                <a:solidFill>
                  <a:srgbClr val="000000"/>
                </a:solidFill>
              </a:rPr>
              <a:t>Celebración fin de año. </a:t>
            </a:r>
            <a:r>
              <a:rPr lang="es-VE" sz="1200" kern="0" dirty="0" err="1" smtClean="0">
                <a:solidFill>
                  <a:srgbClr val="000000"/>
                </a:solidFill>
              </a:rPr>
              <a:t>Capuy</a:t>
            </a:r>
            <a:r>
              <a:rPr lang="es-VE" sz="1200" kern="0" dirty="0" smtClean="0">
                <a:solidFill>
                  <a:srgbClr val="000000"/>
                </a:solidFill>
              </a:rPr>
              <a:t> – </a:t>
            </a:r>
            <a:r>
              <a:rPr lang="es-VE" sz="1200" kern="0" dirty="0" err="1" smtClean="0">
                <a:solidFill>
                  <a:srgbClr val="000000"/>
                </a:solidFill>
              </a:rPr>
              <a:t>BoConcept</a:t>
            </a:r>
            <a:r>
              <a:rPr lang="es-VE" sz="1200" kern="0" dirty="0" smtClean="0">
                <a:solidFill>
                  <a:srgbClr val="000000"/>
                </a:solidFill>
              </a:rPr>
              <a:t> – Abstracta Muebles.</a:t>
            </a:r>
          </a:p>
          <a:p>
            <a:pPr marL="287337" marR="0" lvl="1" indent="-285750" defTabSz="9144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882775" algn="l"/>
              </a:tabLst>
              <a:defRPr/>
            </a:pPr>
            <a:r>
              <a:rPr kumimoji="0" lang="es-V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Desarrollo de</a:t>
            </a:r>
            <a:r>
              <a:rPr kumimoji="0" lang="es-VE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dinámicas de concientización a nivel nacional. </a:t>
            </a:r>
            <a:r>
              <a:rPr lang="es-VE" sz="1200" kern="0" dirty="0" smtClean="0">
                <a:solidFill>
                  <a:srgbClr val="000000"/>
                </a:solidFill>
              </a:rPr>
              <a:t>Seguros Universitas. Marzo y Septiembre 2015.</a:t>
            </a:r>
          </a:p>
          <a:p>
            <a:pPr marL="287337" marR="0" lvl="1" indent="-285750" defTabSz="9144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882775" algn="l"/>
              </a:tabLst>
              <a:defRPr/>
            </a:pPr>
            <a:r>
              <a:rPr lang="es-VE" sz="1200" kern="0" noProof="0" dirty="0" smtClean="0">
                <a:solidFill>
                  <a:srgbClr val="000000"/>
                </a:solidFill>
              </a:rPr>
              <a:t>Control de acceso para fiesta de fin de año. Seguros </a:t>
            </a:r>
            <a:r>
              <a:rPr lang="es-VE" sz="1200" kern="0" dirty="0" smtClean="0">
                <a:solidFill>
                  <a:srgbClr val="000000"/>
                </a:solidFill>
              </a:rPr>
              <a:t>Universitas</a:t>
            </a:r>
            <a:r>
              <a:rPr lang="es-VE" sz="1200" kern="0" noProof="0" dirty="0" smtClean="0">
                <a:solidFill>
                  <a:srgbClr val="000000"/>
                </a:solidFill>
              </a:rPr>
              <a:t>.</a:t>
            </a:r>
          </a:p>
          <a:p>
            <a:pPr marL="287337" marR="0" lvl="1" indent="-285750" defTabSz="9144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882775" algn="l"/>
              </a:tabLst>
              <a:defRPr/>
            </a:pPr>
            <a:r>
              <a:rPr lang="es-VE" sz="1200" kern="0" noProof="0" dirty="0" smtClean="0">
                <a:solidFill>
                  <a:srgbClr val="000000"/>
                </a:solidFill>
              </a:rPr>
              <a:t>Personal de Protocolo e Impulso de Ventas para diversos eventos a nivel nacional</a:t>
            </a:r>
            <a:r>
              <a:rPr lang="es-VE" sz="1200" kern="0" dirty="0" smtClean="0">
                <a:solidFill>
                  <a:srgbClr val="000000"/>
                </a:solidFill>
              </a:rPr>
              <a:t>. Seguros Universitas.</a:t>
            </a:r>
          </a:p>
          <a:p>
            <a:pPr marL="287337" marR="0" lvl="1" indent="-285750" defTabSz="9144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882775" algn="l"/>
              </a:tabLst>
              <a:defRPr/>
            </a:pPr>
            <a:r>
              <a:rPr lang="es-VE" sz="1200" kern="0" dirty="0" smtClean="0">
                <a:solidFill>
                  <a:srgbClr val="000000"/>
                </a:solidFill>
              </a:rPr>
              <a:t>Adquisición y entrega de presentes por concepto de Día del Padre y Día de las Madres. </a:t>
            </a:r>
            <a:r>
              <a:rPr lang="es-VE" sz="1200" kern="0" dirty="0" err="1" smtClean="0">
                <a:solidFill>
                  <a:srgbClr val="000000"/>
                </a:solidFill>
              </a:rPr>
              <a:t>Capuy</a:t>
            </a:r>
            <a:r>
              <a:rPr lang="es-VE" sz="1200" kern="0" dirty="0" smtClean="0">
                <a:solidFill>
                  <a:srgbClr val="000000"/>
                </a:solidFill>
              </a:rPr>
              <a:t> – </a:t>
            </a:r>
            <a:r>
              <a:rPr lang="es-VE" sz="1200" kern="0" dirty="0" err="1" smtClean="0">
                <a:solidFill>
                  <a:srgbClr val="000000"/>
                </a:solidFill>
              </a:rPr>
              <a:t>BoConcept</a:t>
            </a:r>
            <a:r>
              <a:rPr lang="es-VE" sz="1200" kern="0" dirty="0" smtClean="0">
                <a:solidFill>
                  <a:srgbClr val="000000"/>
                </a:solidFill>
              </a:rPr>
              <a:t> – Abstracta Muebles.</a:t>
            </a:r>
          </a:p>
          <a:p>
            <a:pPr marL="287337" marR="0" lvl="1" indent="-285750" defTabSz="914400" eaLnBrk="0" fontAlgn="auto" latinLnBrk="0" hangingPunct="0">
              <a:lnSpc>
                <a:spcPts val="18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882775" algn="l"/>
              </a:tabLst>
              <a:defRPr/>
            </a:pPr>
            <a:r>
              <a:rPr kumimoji="0" lang="es-V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Evento de celebración</a:t>
            </a:r>
            <a:r>
              <a:rPr kumimoji="0" lang="es-VE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por logro de metas. Estar Seguros.</a:t>
            </a:r>
            <a:endParaRPr kumimoji="0" lang="es-V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Row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9FmW_AlE.V3OV3lU7g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Row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Row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Row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Row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Row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Row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9FmW_AlE.V3OV3lU7gsA"/>
</p:tagLst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2041</Words>
  <Application>Microsoft Office PowerPoint</Application>
  <PresentationFormat>Presentación en pantalla (4:3)</PresentationFormat>
  <Paragraphs>551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1_Diseño predeterminado</vt:lpstr>
      <vt:lpstr>2_Diseño predeterminado</vt:lpstr>
      <vt:lpstr>Diapositiva de think-cell</vt:lpstr>
      <vt:lpstr>Soluciones Multiexpress c.a “Brindando Soluciones para  el mundo empresarial” </vt:lpstr>
      <vt:lpstr>Soluciones Multiexpress c.a</vt:lpstr>
      <vt:lpstr>PORTAFOLIO</vt:lpstr>
      <vt:lpstr>Soluciones Multiexpress c.a Modelo de Negocio </vt:lpstr>
      <vt:lpstr>PORTAFOLIO</vt:lpstr>
      <vt:lpstr>Soluciones Multiexpress c.a Portafolio</vt:lpstr>
      <vt:lpstr>Portafolio</vt:lpstr>
      <vt:lpstr>PORTAFOLIO</vt:lpstr>
      <vt:lpstr>PORTAFOLIO</vt:lpstr>
      <vt:lpstr>Cursos Gerenciales</vt:lpstr>
      <vt:lpstr>Cursos Técnicos </vt:lpstr>
      <vt:lpstr>Cursos Técnicos </vt:lpstr>
      <vt:lpstr>QUIENES SOMOS</vt:lpstr>
      <vt:lpstr>QUE NOS DIFERENCIA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Casa</cp:lastModifiedBy>
  <cp:revision>813</cp:revision>
  <dcterms:created xsi:type="dcterms:W3CDTF">2010-05-23T14:28:12Z</dcterms:created>
  <dcterms:modified xsi:type="dcterms:W3CDTF">2016-07-22T23:54:36Z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-314078084</vt:i4>
  </property>
  <property fmtid="{D5CDD505-2E9C-101B-9397-08002B2CF9AE}" pid="4" name="_EmailSubject">
    <vt:lpwstr/>
  </property>
  <property fmtid="{D5CDD505-2E9C-101B-9397-08002B2CF9AE}" pid="5" name="_AuthorEmail">
    <vt:lpwstr>luis.cachazo@siemens.com</vt:lpwstr>
  </property>
  <property fmtid="{D5CDD505-2E9C-101B-9397-08002B2CF9AE}" pid="6" name="_AuthorEmailDisplayName">
    <vt:lpwstr>CACHAZO ALVARADO, LUIS CESAR</vt:lpwstr>
  </property>
</Properties>
</file>